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41"/>
  </p:notesMasterIdLst>
  <p:sldIdLst>
    <p:sldId id="257" r:id="rId3"/>
    <p:sldId id="335" r:id="rId4"/>
    <p:sldId id="336" r:id="rId5"/>
    <p:sldId id="339" r:id="rId6"/>
    <p:sldId id="258" r:id="rId7"/>
    <p:sldId id="294" r:id="rId8"/>
    <p:sldId id="265" r:id="rId9"/>
    <p:sldId id="266" r:id="rId10"/>
    <p:sldId id="271" r:id="rId11"/>
    <p:sldId id="297" r:id="rId12"/>
    <p:sldId id="299" r:id="rId13"/>
    <p:sldId id="300" r:id="rId14"/>
    <p:sldId id="303" r:id="rId15"/>
    <p:sldId id="304" r:id="rId16"/>
    <p:sldId id="305" r:id="rId17"/>
    <p:sldId id="298" r:id="rId18"/>
    <p:sldId id="316" r:id="rId19"/>
    <p:sldId id="317" r:id="rId20"/>
    <p:sldId id="302" r:id="rId21"/>
    <p:sldId id="310" r:id="rId22"/>
    <p:sldId id="309" r:id="rId23"/>
    <p:sldId id="311" r:id="rId24"/>
    <p:sldId id="320" r:id="rId25"/>
    <p:sldId id="340" r:id="rId26"/>
    <p:sldId id="321" r:id="rId27"/>
    <p:sldId id="342" r:id="rId28"/>
    <p:sldId id="322" r:id="rId29"/>
    <p:sldId id="337" r:id="rId30"/>
    <p:sldId id="338" r:id="rId31"/>
    <p:sldId id="301" r:id="rId32"/>
    <p:sldId id="329" r:id="rId33"/>
    <p:sldId id="319" r:id="rId34"/>
    <p:sldId id="314" r:id="rId35"/>
    <p:sldId id="315" r:id="rId36"/>
    <p:sldId id="325" r:id="rId37"/>
    <p:sldId id="333" r:id="rId38"/>
    <p:sldId id="334" r:id="rId39"/>
    <p:sldId id="33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4660"/>
  </p:normalViewPr>
  <p:slideViewPr>
    <p:cSldViewPr snapToGrid="0">
      <p:cViewPr varScale="1">
        <p:scale>
          <a:sx n="119" d="100"/>
          <a:sy n="119" d="100"/>
        </p:scale>
        <p:origin x="9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A0A81-29EF-445A-8F9B-A8E116C8C2E3}" type="datetimeFigureOut">
              <a:rPr lang="en-US" smtClean="0"/>
              <a:t>5/27/2018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8F73B6-8232-45EB-964B-62E4DEF18818}" type="slidenum">
              <a:rPr lang="en-US" smtClean="0"/>
              <a:t>‹#›</a:t>
            </a:fld>
            <a:endParaRPr lang="en-US"/>
          </a:p>
        </p:txBody>
      </p:sp>
    </p:spTree>
    <p:extLst>
      <p:ext uri="{BB962C8B-B14F-4D97-AF65-F5344CB8AC3E}">
        <p14:creationId xmlns:p14="http://schemas.microsoft.com/office/powerpoint/2010/main" val="1877127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665618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96348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7943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9275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72989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2392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3261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86883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728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394" name="Shape 394"/>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195515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27937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Shape 2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כמו שציינתי אנחנו בעצם יודעים מי אנשי המכירות הטובים בארגון. </a:t>
            </a:r>
          </a:p>
          <a:p>
            <a:pPr marL="0" lvl="0" indent="0" algn="r" rtl="1">
              <a:spcBef>
                <a:spcPts val="0"/>
              </a:spcBef>
              <a:spcAft>
                <a:spcPts val="0"/>
              </a:spcAft>
              <a:buNone/>
            </a:pPr>
            <a:r>
              <a:rPr lang="he-IL" dirty="0"/>
              <a:t>ואנחנו רוצים לדעת מה </a:t>
            </a:r>
            <a:r>
              <a:rPr lang="en-US" dirty="0"/>
              <a:t> </a:t>
            </a:r>
            <a:r>
              <a:rPr lang="he-IL" dirty="0"/>
              <a:t>מבדל אותם משאר האנשים... </a:t>
            </a:r>
            <a:br>
              <a:rPr lang="en-US" dirty="0"/>
            </a:br>
            <a:r>
              <a:rPr lang="he-IL" dirty="0"/>
              <a:t>( על  -  כמה  -  מתי בשיחה)</a:t>
            </a:r>
            <a:endParaRPr dirty="0"/>
          </a:p>
          <a:p>
            <a:pPr marL="0" lvl="0" indent="0" algn="r" rtl="1">
              <a:spcBef>
                <a:spcPts val="0"/>
              </a:spcBef>
              <a:spcAft>
                <a:spcPts val="0"/>
              </a:spcAft>
              <a:buNone/>
            </a:pPr>
            <a:endParaRPr lang="en-US" dirty="0"/>
          </a:p>
          <a:p>
            <a:pPr marL="0" lvl="0" indent="0" algn="r" rtl="1">
              <a:spcBef>
                <a:spcPts val="0"/>
              </a:spcBef>
              <a:spcAft>
                <a:spcPts val="0"/>
              </a:spcAft>
              <a:buNone/>
            </a:pPr>
            <a:r>
              <a:rPr lang="he-IL" b="1" dirty="0"/>
              <a:t>זאת נקודת המפתח שלנו כדי לתת המלצות. </a:t>
            </a:r>
          </a:p>
        </p:txBody>
      </p:sp>
      <p:sp>
        <p:nvSpPr>
          <p:cNvPr id="271" name="Shape 271"/>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en-US"/>
              <a:t>6</a:t>
            </a:fld>
            <a:endParaRPr dirty="0"/>
          </a:p>
        </p:txBody>
      </p:sp>
    </p:spTree>
    <p:extLst>
      <p:ext uri="{BB962C8B-B14F-4D97-AF65-F5344CB8AC3E}">
        <p14:creationId xmlns:p14="http://schemas.microsoft.com/office/powerpoint/2010/main" val="2782470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08706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740726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http://scikit-learn.org/stable/auto_examples/calibration/plot_calibration_curve.html</a:t>
            </a:r>
            <a:endParaRPr lang="en-IL" dirty="0"/>
          </a:p>
        </p:txBody>
      </p:sp>
      <p:sp>
        <p:nvSpPr>
          <p:cNvPr id="4" name="Slide Number Placeholder 3"/>
          <p:cNvSpPr>
            <a:spLocks noGrp="1"/>
          </p:cNvSpPr>
          <p:nvPr>
            <p:ph type="sldNum" sz="quarter" idx="10"/>
          </p:nvPr>
        </p:nvSpPr>
        <p:spPr/>
        <p:txBody>
          <a:bodyPr/>
          <a:lstStyle/>
          <a:p>
            <a:fld id="{D78F73B6-8232-45EB-964B-62E4DEF18818}" type="slidenum">
              <a:rPr lang="en-US" smtClean="0"/>
              <a:t>14</a:t>
            </a:fld>
            <a:endParaRPr lang="en-US"/>
          </a:p>
        </p:txBody>
      </p:sp>
    </p:spTree>
    <p:extLst>
      <p:ext uri="{BB962C8B-B14F-4D97-AF65-F5344CB8AC3E}">
        <p14:creationId xmlns:p14="http://schemas.microsoft.com/office/powerpoint/2010/main" val="4223792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0752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22047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796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7BE1"/>
        </a:solidFill>
        <a:effectLst/>
      </p:bgPr>
    </p:bg>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780500" y="2330967"/>
            <a:ext cx="9754400" cy="997600"/>
          </a:xfrm>
          <a:prstGeom prst="rect">
            <a:avLst/>
          </a:prstGeom>
        </p:spPr>
        <p:txBody>
          <a:bodyPr spcFirstLastPara="1" wrap="square" lIns="91425" tIns="91425" rIns="91425" bIns="91425" anchor="b" anchorCtr="0"/>
          <a:lstStyle>
            <a:lvl1pPr lvl="0">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1pPr>
            <a:lvl2pPr lvl="1">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2pPr>
            <a:lvl3pPr lvl="2">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3pPr>
            <a:lvl4pPr lvl="3">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4pPr>
            <a:lvl5pPr lvl="4">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5pPr>
            <a:lvl6pPr lvl="5">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6pPr>
            <a:lvl7pPr lvl="6">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7pPr>
            <a:lvl8pPr lvl="7">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8pPr>
            <a:lvl9pPr lvl="8">
              <a:spcBef>
                <a:spcPts val="0"/>
              </a:spcBef>
              <a:spcAft>
                <a:spcPts val="0"/>
              </a:spcAft>
              <a:buClr>
                <a:srgbClr val="FFFFFF"/>
              </a:buClr>
              <a:buSzPts val="3600"/>
              <a:buFont typeface="Arial Narrow"/>
              <a:buNone/>
              <a:defRPr sz="4800" b="1">
                <a:solidFill>
                  <a:srgbClr val="FFFFFF"/>
                </a:solidFill>
                <a:latin typeface="Arial Narrow"/>
                <a:ea typeface="Arial Narrow"/>
                <a:cs typeface="Arial Narrow"/>
                <a:sym typeface="Arial Narrow"/>
              </a:defRPr>
            </a:lvl9pPr>
          </a:lstStyle>
          <a:p>
            <a:endParaRPr/>
          </a:p>
        </p:txBody>
      </p:sp>
      <p:sp>
        <p:nvSpPr>
          <p:cNvPr id="11" name="Shape 11"/>
          <p:cNvSpPr txBox="1">
            <a:spLocks noGrp="1"/>
          </p:cNvSpPr>
          <p:nvPr>
            <p:ph type="subTitle" idx="1"/>
          </p:nvPr>
        </p:nvSpPr>
        <p:spPr>
          <a:xfrm>
            <a:off x="780500" y="3276233"/>
            <a:ext cx="9754400" cy="8416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1pPr>
            <a:lvl2pPr lvl="1">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2pPr>
            <a:lvl3pPr lvl="2">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3pPr>
            <a:lvl4pPr lvl="3">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4pPr>
            <a:lvl5pPr lvl="4">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5pPr>
            <a:lvl6pPr lvl="5">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6pPr>
            <a:lvl7pPr lvl="6">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7pPr>
            <a:lvl8pPr lvl="7">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8pPr>
            <a:lvl9pPr lvl="8">
              <a:lnSpc>
                <a:spcPct val="100000"/>
              </a:lnSpc>
              <a:spcBef>
                <a:spcPts val="0"/>
              </a:spcBef>
              <a:spcAft>
                <a:spcPts val="0"/>
              </a:spcAft>
              <a:buClr>
                <a:srgbClr val="FFFFFF"/>
              </a:buClr>
              <a:buSzPts val="2400"/>
              <a:buFont typeface="Arial Narrow"/>
              <a:buNone/>
              <a:defRPr sz="3200">
                <a:solidFill>
                  <a:srgbClr val="FFFFFF"/>
                </a:solidFill>
                <a:latin typeface="Arial Narrow"/>
                <a:ea typeface="Arial Narrow"/>
                <a:cs typeface="Arial Narrow"/>
                <a:sym typeface="Arial Narrow"/>
              </a:defRPr>
            </a:lvl9pPr>
          </a:lstStyle>
          <a:p>
            <a:endParaRPr/>
          </a:p>
        </p:txBody>
      </p:sp>
      <p:sp>
        <p:nvSpPr>
          <p:cNvPr id="12" name="Shape 12"/>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vl1pPr>
            <a:lvl2pPr lvl="1">
              <a:buNone/>
              <a:defRPr sz="1733"/>
            </a:lvl2pPr>
            <a:lvl3pPr lvl="2">
              <a:buNone/>
              <a:defRPr sz="1733"/>
            </a:lvl3pPr>
            <a:lvl4pPr lvl="3">
              <a:buNone/>
              <a:defRPr sz="1733"/>
            </a:lvl4pPr>
            <a:lvl5pPr lvl="4">
              <a:buNone/>
              <a:defRPr sz="1733"/>
            </a:lvl5pPr>
            <a:lvl6pPr lvl="5">
              <a:buNone/>
              <a:defRPr sz="1733"/>
            </a:lvl6pPr>
            <a:lvl7pPr lvl="6">
              <a:buNone/>
              <a:defRPr sz="1733"/>
            </a:lvl7pPr>
            <a:lvl8pPr lvl="7">
              <a:buNone/>
              <a:defRPr sz="1733"/>
            </a:lvl8pPr>
            <a:lvl9pPr lvl="8">
              <a:buNone/>
              <a:defRPr sz="1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4189947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Shape 5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4872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24"/>
        <p:cNvGrpSpPr/>
        <p:nvPr/>
      </p:nvGrpSpPr>
      <p:grpSpPr>
        <a:xfrm>
          <a:off x="0" y="0"/>
          <a:ext cx="0" cy="0"/>
          <a:chOff x="0" y="0"/>
          <a:chExt cx="0" cy="0"/>
        </a:xfrm>
      </p:grpSpPr>
      <p:sp>
        <p:nvSpPr>
          <p:cNvPr id="25" name="Shape 25"/>
          <p:cNvSpPr txBox="1"/>
          <p:nvPr/>
        </p:nvSpPr>
        <p:spPr>
          <a:xfrm>
            <a:off x="47328" y="6517409"/>
            <a:ext cx="339963" cy="265176"/>
          </a:xfrm>
          <a:prstGeom prst="rect">
            <a:avLst/>
          </a:prstGeom>
          <a:noFill/>
          <a:ln>
            <a:noFill/>
          </a:ln>
        </p:spPr>
        <p:txBody>
          <a:bodyPr spcFirstLastPara="1" wrap="square" lIns="0" tIns="60933" rIns="0" bIns="60933"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200" b="0" i="0" u="none" strike="noStrike" cap="none" dirty="0">
              <a:solidFill>
                <a:srgbClr val="FF6600"/>
              </a:solidFill>
              <a:latin typeface="Roboto"/>
              <a:ea typeface="Roboto"/>
              <a:cs typeface="Roboto"/>
              <a:sym typeface="Roboto"/>
            </a:endParaRPr>
          </a:p>
        </p:txBody>
      </p:sp>
      <p:pic>
        <p:nvPicPr>
          <p:cNvPr id="26" name="Shape 26"/>
          <p:cNvPicPr preferRelativeResize="0"/>
          <p:nvPr/>
        </p:nvPicPr>
        <p:blipFill rotWithShape="1">
          <a:blip r:embed="rId2">
            <a:alphaModFix/>
          </a:blip>
          <a:srcRect/>
          <a:stretch/>
        </p:blipFill>
        <p:spPr>
          <a:xfrm>
            <a:off x="474487" y="6433177"/>
            <a:ext cx="423971" cy="295116"/>
          </a:xfrm>
          <a:prstGeom prst="rect">
            <a:avLst/>
          </a:prstGeom>
          <a:noFill/>
          <a:ln>
            <a:noFill/>
          </a:ln>
        </p:spPr>
      </p:pic>
      <p:sp>
        <p:nvSpPr>
          <p:cNvPr id="27" name="Shape 27"/>
          <p:cNvSpPr txBox="1">
            <a:spLocks noGrp="1"/>
          </p:cNvSpPr>
          <p:nvPr>
            <p:ph type="title"/>
          </p:nvPr>
        </p:nvSpPr>
        <p:spPr>
          <a:xfrm>
            <a:off x="609600" y="548680"/>
            <a:ext cx="10972800" cy="1090661"/>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rgbClr val="0066CC"/>
              </a:buClr>
              <a:buSzPts val="2700"/>
              <a:buFont typeface="Roboto"/>
              <a:buNone/>
              <a:defRPr sz="3600" b="0" i="0" u="none" strike="noStrike" cap="none">
                <a:solidFill>
                  <a:srgbClr val="0066CC"/>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8" name="Shape 28"/>
          <p:cNvSpPr txBox="1">
            <a:spLocks noGrp="1"/>
          </p:cNvSpPr>
          <p:nvPr>
            <p:ph type="body" idx="1"/>
          </p:nvPr>
        </p:nvSpPr>
        <p:spPr>
          <a:xfrm>
            <a:off x="609600" y="1772816"/>
            <a:ext cx="10972800" cy="4464496"/>
          </a:xfrm>
          <a:prstGeom prst="rect">
            <a:avLst/>
          </a:prstGeom>
          <a:noFill/>
          <a:ln>
            <a:noFill/>
          </a:ln>
        </p:spPr>
        <p:txBody>
          <a:bodyPr spcFirstLastPara="1" wrap="square" lIns="91425" tIns="91425" rIns="91425" bIns="91425" anchor="t" anchorCtr="0"/>
          <a:lstStyle>
            <a:lvl1pPr marL="609585" marR="0" lvl="0"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1pPr>
            <a:lvl2pPr marL="1219170" marR="0" lvl="1"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2pPr>
            <a:lvl3pPr marL="1828754" marR="0" lvl="2"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3pPr>
            <a:lvl4pPr marL="2438339" marR="0" lvl="3" indent="-457189" algn="l" rtl="0">
              <a:spcBef>
                <a:spcPts val="1200"/>
              </a:spcBef>
              <a:spcAft>
                <a:spcPts val="0"/>
              </a:spcAft>
              <a:buClr>
                <a:srgbClr val="FF6600"/>
              </a:buClr>
              <a:buSzPts val="1800"/>
              <a:buFont typeface="Arial"/>
              <a:buChar char="•"/>
              <a:defRPr sz="2400" b="0" i="0" u="none" strike="noStrike" cap="none">
                <a:solidFill>
                  <a:srgbClr val="333333"/>
                </a:solidFill>
                <a:latin typeface="Roboto"/>
                <a:ea typeface="Roboto"/>
                <a:cs typeface="Roboto"/>
                <a:sym typeface="Roboto"/>
              </a:defRPr>
            </a:lvl4pPr>
            <a:lvl5pPr marL="3047924" marR="0" lvl="4" indent="-406390" algn="l" rtl="0">
              <a:spcBef>
                <a:spcPts val="320"/>
              </a:spcBef>
              <a:spcAft>
                <a:spcPts val="0"/>
              </a:spcAft>
              <a:buClr>
                <a:srgbClr val="FF7700"/>
              </a:buClr>
              <a:buSzPts val="12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45087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3. Title and Text" userDrawn="1">
  <p:cSld name="1_3. Title and Text">
    <p:spTree>
      <p:nvGrpSpPr>
        <p:cNvPr id="1" name="Shape 85"/>
        <p:cNvGrpSpPr/>
        <p:nvPr/>
      </p:nvGrpSpPr>
      <p:grpSpPr>
        <a:xfrm>
          <a:off x="0" y="0"/>
          <a:ext cx="0" cy="0"/>
          <a:chOff x="0" y="0"/>
          <a:chExt cx="0" cy="0"/>
        </a:xfrm>
      </p:grpSpPr>
      <p:sp>
        <p:nvSpPr>
          <p:cNvPr id="86" name="Shape 86"/>
          <p:cNvSpPr txBox="1"/>
          <p:nvPr/>
        </p:nvSpPr>
        <p:spPr>
          <a:xfrm>
            <a:off x="60391" y="6386779"/>
            <a:ext cx="340000" cy="265200"/>
          </a:xfrm>
          <a:prstGeom prst="rect">
            <a:avLst/>
          </a:prstGeom>
          <a:noFill/>
          <a:ln>
            <a:noFill/>
          </a:ln>
        </p:spPr>
        <p:txBody>
          <a:bodyPr spcFirstLastPara="1" wrap="square" lIns="0" tIns="62067" rIns="0" bIns="62067" anchor="t"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200" b="0" i="0" u="none" strike="noStrike" cap="none" dirty="0">
              <a:solidFill>
                <a:srgbClr val="FF6600"/>
              </a:solidFill>
              <a:latin typeface="Roboto"/>
              <a:ea typeface="Roboto"/>
              <a:cs typeface="Roboto"/>
              <a:sym typeface="Roboto"/>
            </a:endParaRPr>
          </a:p>
        </p:txBody>
      </p:sp>
      <p:pic>
        <p:nvPicPr>
          <p:cNvPr id="87" name="Shape 87"/>
          <p:cNvPicPr preferRelativeResize="0"/>
          <p:nvPr/>
        </p:nvPicPr>
        <p:blipFill rotWithShape="1">
          <a:blip r:embed="rId2">
            <a:alphaModFix/>
          </a:blip>
          <a:srcRect/>
          <a:stretch/>
        </p:blipFill>
        <p:spPr>
          <a:xfrm>
            <a:off x="474487" y="6433176"/>
            <a:ext cx="517200" cy="270800"/>
          </a:xfrm>
          <a:prstGeom prst="rect">
            <a:avLst/>
          </a:prstGeom>
          <a:noFill/>
          <a:ln>
            <a:noFill/>
          </a:ln>
        </p:spPr>
      </p:pic>
      <p:sp>
        <p:nvSpPr>
          <p:cNvPr id="88" name="Shape 88"/>
          <p:cNvSpPr txBox="1">
            <a:spLocks noGrp="1"/>
          </p:cNvSpPr>
          <p:nvPr>
            <p:ph type="title"/>
          </p:nvPr>
        </p:nvSpPr>
        <p:spPr>
          <a:xfrm>
            <a:off x="609600" y="548681"/>
            <a:ext cx="10972800" cy="740662"/>
          </a:xfrm>
          <a:prstGeom prst="rect">
            <a:avLst/>
          </a:prstGeom>
          <a:noFill/>
          <a:ln>
            <a:noFill/>
          </a:ln>
        </p:spPr>
        <p:txBody>
          <a:bodyPr spcFirstLastPara="1" wrap="square" lIns="93100" tIns="93100" rIns="93100" bIns="93100" anchor="t" anchorCtr="0"/>
          <a:lstStyle>
            <a:lvl1pPr marL="0" marR="0" lvl="0" indent="0" algn="l" rtl="0">
              <a:spcBef>
                <a:spcPts val="0"/>
              </a:spcBef>
              <a:spcAft>
                <a:spcPts val="0"/>
              </a:spcAft>
              <a:buClr>
                <a:srgbClr val="0066CC"/>
              </a:buClr>
              <a:buSzPts val="1400"/>
              <a:buFont typeface="Roboto"/>
              <a:buNone/>
              <a:defRPr sz="3600" b="0" i="0" u="none" strike="noStrike" cap="none">
                <a:solidFill>
                  <a:srgbClr val="0066CC"/>
                </a:solidFill>
                <a:latin typeface="Roboto"/>
                <a:ea typeface="Roboto"/>
                <a:cs typeface="Roboto"/>
                <a:sym typeface="Roboto"/>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endParaRPr dirty="0"/>
          </a:p>
        </p:txBody>
      </p:sp>
      <p:sp>
        <p:nvSpPr>
          <p:cNvPr id="2" name="TextBox 1">
            <a:extLst>
              <a:ext uri="{FF2B5EF4-FFF2-40B4-BE49-F238E27FC236}">
                <a16:creationId xmlns:a16="http://schemas.microsoft.com/office/drawing/2014/main" id="{12AC4BE8-CCB6-436A-BB05-E35560AFB061}"/>
              </a:ext>
            </a:extLst>
          </p:cNvPr>
          <p:cNvSpPr txBox="1"/>
          <p:nvPr userDrawn="1"/>
        </p:nvSpPr>
        <p:spPr>
          <a:xfrm>
            <a:off x="1136468" y="6433176"/>
            <a:ext cx="8216538" cy="276999"/>
          </a:xfrm>
          <a:prstGeom prst="rect">
            <a:avLst/>
          </a:prstGeom>
          <a:noFill/>
        </p:spPr>
        <p:txBody>
          <a:bodyPr wrap="square" rtlCol="0">
            <a:spAutoFit/>
          </a:bodyPr>
          <a:lstStyle/>
          <a:p>
            <a:r>
              <a:rPr lang="en-GB" sz="1200" dirty="0"/>
              <a:t>Omri Allouche. </a:t>
            </a:r>
            <a:r>
              <a:rPr lang="en-GB" sz="1200" i="1" dirty="0">
                <a:solidFill>
                  <a:schemeClr val="bg1">
                    <a:lumMod val="50000"/>
                  </a:schemeClr>
                </a:solidFill>
              </a:rPr>
              <a:t>Data Science Summit Europe 2018 </a:t>
            </a:r>
            <a:r>
              <a:rPr lang="en-GB" sz="1200" i="1" dirty="0"/>
              <a:t>Active Learning workshop</a:t>
            </a:r>
            <a:endParaRPr lang="en-IL" sz="1200" i="1" dirty="0"/>
          </a:p>
        </p:txBody>
      </p:sp>
      <p:sp>
        <p:nvSpPr>
          <p:cNvPr id="7" name="Content Placeholder 2">
            <a:extLst>
              <a:ext uri="{FF2B5EF4-FFF2-40B4-BE49-F238E27FC236}">
                <a16:creationId xmlns:a16="http://schemas.microsoft.com/office/drawing/2014/main" id="{136C3ED3-B901-4E39-B34A-DD158EC0457F}"/>
              </a:ext>
            </a:extLst>
          </p:cNvPr>
          <p:cNvSpPr>
            <a:spLocks noGrp="1"/>
          </p:cNvSpPr>
          <p:nvPr>
            <p:ph idx="1" hasCustomPrompt="1"/>
          </p:nvPr>
        </p:nvSpPr>
        <p:spPr>
          <a:xfrm>
            <a:off x="609601" y="1536632"/>
            <a:ext cx="10972800" cy="4544853"/>
          </a:xfrm>
        </p:spPr>
        <p:txBody>
          <a:bodyPr>
            <a:normAutofit/>
          </a:bodyPr>
          <a:lstStyle>
            <a:lvl1pPr>
              <a:lnSpc>
                <a:spcPct val="110000"/>
              </a:lnSpc>
              <a:spcBef>
                <a:spcPts val="0"/>
              </a:spcBef>
              <a:spcAft>
                <a:spcPts val="800"/>
              </a:spcAft>
              <a:buClr>
                <a:srgbClr val="F62A43"/>
              </a:buClr>
              <a:defRPr sz="2800">
                <a:latin typeface="+mj-lt"/>
              </a:defRPr>
            </a:lvl1pPr>
            <a:lvl2pPr>
              <a:lnSpc>
                <a:spcPct val="110000"/>
              </a:lnSpc>
              <a:spcBef>
                <a:spcPts val="0"/>
              </a:spcBef>
              <a:spcAft>
                <a:spcPts val="800"/>
              </a:spcAft>
              <a:buClr>
                <a:srgbClr val="F62A43"/>
              </a:buClr>
              <a:defRPr sz="2400">
                <a:latin typeface="+mj-lt"/>
              </a:defRPr>
            </a:lvl2pPr>
            <a:lvl3pPr>
              <a:lnSpc>
                <a:spcPct val="110000"/>
              </a:lnSpc>
              <a:spcBef>
                <a:spcPts val="0"/>
              </a:spcBef>
              <a:spcAft>
                <a:spcPts val="800"/>
              </a:spcAft>
              <a:buClr>
                <a:srgbClr val="F62A43"/>
              </a:buClr>
              <a:defRPr sz="2000">
                <a:latin typeface="+mj-lt"/>
              </a:defRPr>
            </a:lvl3pPr>
            <a:lvl4pPr>
              <a:lnSpc>
                <a:spcPct val="110000"/>
              </a:lnSpc>
              <a:spcBef>
                <a:spcPts val="0"/>
              </a:spcBef>
              <a:spcAft>
                <a:spcPts val="800"/>
              </a:spcAft>
              <a:buClr>
                <a:srgbClr val="F62A43"/>
              </a:buClr>
              <a:defRPr sz="2000">
                <a:latin typeface="+mj-lt"/>
              </a:defRPr>
            </a:lvl4pPr>
            <a:lvl5pPr>
              <a:lnSpc>
                <a:spcPct val="110000"/>
              </a:lnSpc>
              <a:spcBef>
                <a:spcPts val="0"/>
              </a:spcBef>
              <a:spcAft>
                <a:spcPts val="800"/>
              </a:spcAft>
              <a:buClr>
                <a:srgbClr val="F62A43"/>
              </a:buClr>
              <a:defRPr sz="18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578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oter only" type="title">
  <p:cSld name="Footer only">
    <p:spTree>
      <p:nvGrpSpPr>
        <p:cNvPr id="1" name="Shape 57"/>
        <p:cNvGrpSpPr/>
        <p:nvPr/>
      </p:nvGrpSpPr>
      <p:grpSpPr>
        <a:xfrm>
          <a:off x="0" y="0"/>
          <a:ext cx="0" cy="0"/>
          <a:chOff x="0" y="0"/>
          <a:chExt cx="0" cy="0"/>
        </a:xfrm>
      </p:grpSpPr>
      <p:sp>
        <p:nvSpPr>
          <p:cNvPr id="58" name="Shape 58"/>
          <p:cNvSpPr txBox="1"/>
          <p:nvPr/>
        </p:nvSpPr>
        <p:spPr>
          <a:xfrm>
            <a:off x="9392400" y="6148928"/>
            <a:ext cx="1896000" cy="4940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9FABB5"/>
                </a:solidFill>
                <a:latin typeface="Arial Narrow"/>
                <a:ea typeface="Arial Narrow"/>
                <a:cs typeface="Arial Narrow"/>
                <a:sym typeface="Arial Narrow"/>
              </a:rPr>
              <a:t>Gong.io    </a:t>
            </a:r>
            <a:r>
              <a:rPr lang="en" sz="1333">
                <a:solidFill>
                  <a:srgbClr val="D7E0E8"/>
                </a:solidFill>
                <a:latin typeface="Arial Narrow"/>
                <a:ea typeface="Arial Narrow"/>
                <a:cs typeface="Arial Narrow"/>
                <a:sym typeface="Arial Narrow"/>
              </a:rPr>
              <a:t>|</a:t>
            </a:r>
            <a:endParaRPr sz="1333">
              <a:solidFill>
                <a:srgbClr val="D7E0E8"/>
              </a:solidFill>
              <a:latin typeface="Arial Narrow"/>
              <a:ea typeface="Arial Narrow"/>
              <a:cs typeface="Arial Narrow"/>
              <a:sym typeface="Arial Narrow"/>
            </a:endParaRPr>
          </a:p>
        </p:txBody>
      </p:sp>
      <p:sp>
        <p:nvSpPr>
          <p:cNvPr id="59" name="Shape 59"/>
          <p:cNvSpPr txBox="1">
            <a:spLocks noGrp="1"/>
          </p:cNvSpPr>
          <p:nvPr>
            <p:ph type="sldNum" idx="12"/>
          </p:nvPr>
        </p:nvSpPr>
        <p:spPr>
          <a:xfrm>
            <a:off x="11147399" y="6126644"/>
            <a:ext cx="477600" cy="524800"/>
          </a:xfrm>
          <a:prstGeom prst="rect">
            <a:avLst/>
          </a:prstGeom>
        </p:spPr>
        <p:txBody>
          <a:bodyPr spcFirstLastPara="1" wrap="square" lIns="91425" tIns="91425" rIns="91425" bIns="91425" anchor="ctr" anchorCtr="0">
            <a:noAutofit/>
          </a:bodyPr>
          <a:lstStyle>
            <a:lvl1pPr lvl="0" rtl="0">
              <a:buNone/>
              <a:defRPr>
                <a:solidFill>
                  <a:srgbClr val="9FABB5"/>
                </a:solidFill>
                <a:latin typeface="Arial Narrow"/>
                <a:ea typeface="Arial Narrow"/>
                <a:cs typeface="Arial Narrow"/>
                <a:sym typeface="Arial Narrow"/>
              </a:defRPr>
            </a:lvl1pPr>
            <a:lvl2pPr lvl="1" rtl="0">
              <a:buNone/>
              <a:defRPr>
                <a:solidFill>
                  <a:srgbClr val="9FABB5"/>
                </a:solidFill>
                <a:latin typeface="Arial Narrow"/>
                <a:ea typeface="Arial Narrow"/>
                <a:cs typeface="Arial Narrow"/>
                <a:sym typeface="Arial Narrow"/>
              </a:defRPr>
            </a:lvl2pPr>
            <a:lvl3pPr lvl="2" rtl="0">
              <a:buNone/>
              <a:defRPr>
                <a:solidFill>
                  <a:srgbClr val="9FABB5"/>
                </a:solidFill>
                <a:latin typeface="Arial Narrow"/>
                <a:ea typeface="Arial Narrow"/>
                <a:cs typeface="Arial Narrow"/>
                <a:sym typeface="Arial Narrow"/>
              </a:defRPr>
            </a:lvl3pPr>
            <a:lvl4pPr lvl="3" rtl="0">
              <a:buNone/>
              <a:defRPr>
                <a:solidFill>
                  <a:srgbClr val="9FABB5"/>
                </a:solidFill>
                <a:latin typeface="Arial Narrow"/>
                <a:ea typeface="Arial Narrow"/>
                <a:cs typeface="Arial Narrow"/>
                <a:sym typeface="Arial Narrow"/>
              </a:defRPr>
            </a:lvl4pPr>
            <a:lvl5pPr lvl="4" rtl="0">
              <a:buNone/>
              <a:defRPr>
                <a:solidFill>
                  <a:srgbClr val="9FABB5"/>
                </a:solidFill>
                <a:latin typeface="Arial Narrow"/>
                <a:ea typeface="Arial Narrow"/>
                <a:cs typeface="Arial Narrow"/>
                <a:sym typeface="Arial Narrow"/>
              </a:defRPr>
            </a:lvl5pPr>
            <a:lvl6pPr lvl="5" rtl="0">
              <a:buNone/>
              <a:defRPr>
                <a:solidFill>
                  <a:srgbClr val="9FABB5"/>
                </a:solidFill>
                <a:latin typeface="Arial Narrow"/>
                <a:ea typeface="Arial Narrow"/>
                <a:cs typeface="Arial Narrow"/>
                <a:sym typeface="Arial Narrow"/>
              </a:defRPr>
            </a:lvl6pPr>
            <a:lvl7pPr lvl="6" rtl="0">
              <a:buNone/>
              <a:defRPr>
                <a:solidFill>
                  <a:srgbClr val="9FABB5"/>
                </a:solidFill>
                <a:latin typeface="Arial Narrow"/>
                <a:ea typeface="Arial Narrow"/>
                <a:cs typeface="Arial Narrow"/>
                <a:sym typeface="Arial Narrow"/>
              </a:defRPr>
            </a:lvl7pPr>
            <a:lvl8pPr lvl="7" rtl="0">
              <a:buNone/>
              <a:defRPr>
                <a:solidFill>
                  <a:srgbClr val="9FABB5"/>
                </a:solidFill>
                <a:latin typeface="Arial Narrow"/>
                <a:ea typeface="Arial Narrow"/>
                <a:cs typeface="Arial Narrow"/>
                <a:sym typeface="Arial Narrow"/>
              </a:defRPr>
            </a:lvl8pPr>
            <a:lvl9pPr lvl="8" rtl="0">
              <a:buNone/>
              <a:defRPr>
                <a:solidFill>
                  <a:srgbClr val="9FABB5"/>
                </a:solidFill>
                <a:latin typeface="Arial Narrow"/>
                <a:ea typeface="Arial Narrow"/>
                <a:cs typeface="Arial Narrow"/>
                <a:sym typeface="Arial Narrow"/>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95990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3" name="Shape 7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rtl="0">
              <a:spcBef>
                <a:spcPts val="0"/>
              </a:spcBef>
              <a:spcAft>
                <a:spcPts val="0"/>
              </a:spcAft>
              <a:buSzPts val="1400"/>
              <a:buChar char="●"/>
              <a:defRPr sz="1867"/>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74" name="Shape 7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043067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inner slides" type="titleOnly">
  <p:cSld name="Title - inner slides">
    <p:bg>
      <p:bgPr>
        <a:solidFill>
          <a:srgbClr val="007BE1"/>
        </a:solidFill>
        <a:effectLst/>
      </p:bgPr>
    </p:bg>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28535" y="3057300"/>
            <a:ext cx="8149200" cy="7636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1pPr>
            <a:lvl2pPr lvl="1"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2pPr>
            <a:lvl3pPr lvl="2"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3pPr>
            <a:lvl4pPr lvl="3"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4pPr>
            <a:lvl5pPr lvl="4"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5pPr>
            <a:lvl6pPr lvl="5"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6pPr>
            <a:lvl7pPr lvl="6"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7pPr>
            <a:lvl8pPr lvl="7"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8pPr>
            <a:lvl9pPr lvl="8" rtl="0">
              <a:spcBef>
                <a:spcPts val="0"/>
              </a:spcBef>
              <a:spcAft>
                <a:spcPts val="0"/>
              </a:spcAft>
              <a:buClr>
                <a:srgbClr val="FFFFFF"/>
              </a:buClr>
              <a:buSzPts val="2400"/>
              <a:buFont typeface="Open Sans"/>
              <a:buNone/>
              <a:defRPr sz="3200" b="1">
                <a:solidFill>
                  <a:srgbClr val="FFFFFF"/>
                </a:solidFill>
                <a:latin typeface="Open Sans"/>
                <a:ea typeface="Open Sans"/>
                <a:cs typeface="Open Sans"/>
                <a:sym typeface="Open Sans"/>
              </a:defRPr>
            </a:lvl9pPr>
          </a:lstStyle>
          <a:p>
            <a:endParaRPr/>
          </a:p>
        </p:txBody>
      </p:sp>
      <p:sp>
        <p:nvSpPr>
          <p:cNvPr id="77" name="Shape 77"/>
          <p:cNvSpPr txBox="1">
            <a:spLocks noGrp="1"/>
          </p:cNvSpPr>
          <p:nvPr>
            <p:ph type="sldNum" idx="12"/>
          </p:nvPr>
        </p:nvSpPr>
        <p:spPr>
          <a:xfrm>
            <a:off x="11213637" y="6133533"/>
            <a:ext cx="411200" cy="524800"/>
          </a:xfrm>
          <a:prstGeom prst="rect">
            <a:avLst/>
          </a:prstGeom>
        </p:spPr>
        <p:txBody>
          <a:bodyPr spcFirstLastPara="1" wrap="square" lIns="91425" tIns="91425" rIns="91425" bIns="91425" anchor="ctr" anchorCtr="0">
            <a:noAutofit/>
          </a:bodyPr>
          <a:lstStyle>
            <a:lvl1pPr lvl="0" rtl="0">
              <a:buNone/>
              <a:defRPr>
                <a:solidFill>
                  <a:srgbClr val="C0E4F9"/>
                </a:solidFill>
                <a:latin typeface="Arial Narrow"/>
                <a:ea typeface="Arial Narrow"/>
                <a:cs typeface="Arial Narrow"/>
                <a:sym typeface="Arial Narrow"/>
              </a:defRPr>
            </a:lvl1pPr>
            <a:lvl2pPr lvl="1" rtl="0">
              <a:buNone/>
              <a:defRPr>
                <a:solidFill>
                  <a:srgbClr val="C0E4F9"/>
                </a:solidFill>
                <a:latin typeface="Arial Narrow"/>
                <a:ea typeface="Arial Narrow"/>
                <a:cs typeface="Arial Narrow"/>
                <a:sym typeface="Arial Narrow"/>
              </a:defRPr>
            </a:lvl2pPr>
            <a:lvl3pPr lvl="2" rtl="0">
              <a:buNone/>
              <a:defRPr>
                <a:solidFill>
                  <a:srgbClr val="C0E4F9"/>
                </a:solidFill>
                <a:latin typeface="Arial Narrow"/>
                <a:ea typeface="Arial Narrow"/>
                <a:cs typeface="Arial Narrow"/>
                <a:sym typeface="Arial Narrow"/>
              </a:defRPr>
            </a:lvl3pPr>
            <a:lvl4pPr lvl="3" rtl="0">
              <a:buNone/>
              <a:defRPr>
                <a:solidFill>
                  <a:srgbClr val="C0E4F9"/>
                </a:solidFill>
                <a:latin typeface="Arial Narrow"/>
                <a:ea typeface="Arial Narrow"/>
                <a:cs typeface="Arial Narrow"/>
                <a:sym typeface="Arial Narrow"/>
              </a:defRPr>
            </a:lvl4pPr>
            <a:lvl5pPr lvl="4" rtl="0">
              <a:buNone/>
              <a:defRPr>
                <a:solidFill>
                  <a:srgbClr val="C0E4F9"/>
                </a:solidFill>
                <a:latin typeface="Arial Narrow"/>
                <a:ea typeface="Arial Narrow"/>
                <a:cs typeface="Arial Narrow"/>
                <a:sym typeface="Arial Narrow"/>
              </a:defRPr>
            </a:lvl5pPr>
            <a:lvl6pPr lvl="5" rtl="0">
              <a:buNone/>
              <a:defRPr>
                <a:solidFill>
                  <a:srgbClr val="C0E4F9"/>
                </a:solidFill>
                <a:latin typeface="Arial Narrow"/>
                <a:ea typeface="Arial Narrow"/>
                <a:cs typeface="Arial Narrow"/>
                <a:sym typeface="Arial Narrow"/>
              </a:defRPr>
            </a:lvl6pPr>
            <a:lvl7pPr lvl="6" rtl="0">
              <a:buNone/>
              <a:defRPr>
                <a:solidFill>
                  <a:srgbClr val="C0E4F9"/>
                </a:solidFill>
                <a:latin typeface="Arial Narrow"/>
                <a:ea typeface="Arial Narrow"/>
                <a:cs typeface="Arial Narrow"/>
                <a:sym typeface="Arial Narrow"/>
              </a:defRPr>
            </a:lvl7pPr>
            <a:lvl8pPr lvl="7" rtl="0">
              <a:buNone/>
              <a:defRPr>
                <a:solidFill>
                  <a:srgbClr val="C0E4F9"/>
                </a:solidFill>
                <a:latin typeface="Arial Narrow"/>
                <a:ea typeface="Arial Narrow"/>
                <a:cs typeface="Arial Narrow"/>
                <a:sym typeface="Arial Narrow"/>
              </a:defRPr>
            </a:lvl8pPr>
            <a:lvl9pPr lvl="8" rtl="0">
              <a:buNone/>
              <a:defRPr>
                <a:solidFill>
                  <a:srgbClr val="C0E4F9"/>
                </a:solidFill>
                <a:latin typeface="Arial Narrow"/>
                <a:ea typeface="Arial Narrow"/>
                <a:cs typeface="Arial Narrow"/>
                <a:sym typeface="Arial Narrow"/>
              </a:defRPr>
            </a:lvl9pPr>
          </a:lstStyle>
          <a:p>
            <a:fld id="{00000000-1234-1234-1234-123412341234}" type="slidenum">
              <a:rPr lang="en" smtClean="0"/>
              <a:pPr/>
              <a:t>‹#›</a:t>
            </a:fld>
            <a:endParaRPr lang="en"/>
          </a:p>
        </p:txBody>
      </p:sp>
      <p:pic>
        <p:nvPicPr>
          <p:cNvPr id="78" name="Shape 78"/>
          <p:cNvPicPr preferRelativeResize="0"/>
          <p:nvPr/>
        </p:nvPicPr>
        <p:blipFill>
          <a:blip r:embed="rId2">
            <a:alphaModFix/>
          </a:blip>
          <a:stretch>
            <a:fillRect/>
          </a:stretch>
        </p:blipFill>
        <p:spPr>
          <a:xfrm>
            <a:off x="524467" y="6138515"/>
            <a:ext cx="658440" cy="463347"/>
          </a:xfrm>
          <a:prstGeom prst="rect">
            <a:avLst/>
          </a:prstGeom>
          <a:noFill/>
          <a:ln>
            <a:noFill/>
          </a:ln>
        </p:spPr>
      </p:pic>
      <p:sp>
        <p:nvSpPr>
          <p:cNvPr id="79" name="Shape 79"/>
          <p:cNvSpPr txBox="1"/>
          <p:nvPr/>
        </p:nvSpPr>
        <p:spPr>
          <a:xfrm>
            <a:off x="9392400" y="6148928"/>
            <a:ext cx="1896000" cy="4940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C0E4F9"/>
                </a:solidFill>
                <a:latin typeface="Arial Narrow"/>
                <a:ea typeface="Arial Narrow"/>
                <a:cs typeface="Arial Narrow"/>
                <a:sym typeface="Arial Narrow"/>
              </a:rPr>
              <a:t>Gong.io    |</a:t>
            </a:r>
            <a:endParaRPr sz="1333">
              <a:solidFill>
                <a:srgbClr val="C0E4F9"/>
              </a:solidFill>
              <a:latin typeface="Arial Narrow"/>
              <a:ea typeface="Arial Narrow"/>
              <a:cs typeface="Arial Narrow"/>
              <a:sym typeface="Arial Narrow"/>
            </a:endParaRPr>
          </a:p>
        </p:txBody>
      </p:sp>
    </p:spTree>
    <p:extLst>
      <p:ext uri="{BB962C8B-B14F-4D97-AF65-F5344CB8AC3E}">
        <p14:creationId xmlns:p14="http://schemas.microsoft.com/office/powerpoint/2010/main" val="322276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82" name="Shape 82"/>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83" name="Shape 8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3275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86" name="Shape 8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580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7"/>
        <p:cNvGrpSpPr/>
        <p:nvPr/>
      </p:nvGrpSpPr>
      <p:grpSpPr>
        <a:xfrm>
          <a:off x="0" y="0"/>
          <a:ext cx="0" cy="0"/>
          <a:chOff x="0" y="0"/>
          <a:chExt cx="0" cy="0"/>
        </a:xfrm>
      </p:grpSpPr>
      <p:sp>
        <p:nvSpPr>
          <p:cNvPr id="88" name="Shape 8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89" name="Shape 8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56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90" name="Shape 90"/>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91" name="Shape 91"/>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92" name="Shape 9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29106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3"/>
        <p:cNvGrpSpPr/>
        <p:nvPr/>
      </p:nvGrpSpPr>
      <p:grpSpPr>
        <a:xfrm>
          <a:off x="0" y="0"/>
          <a:ext cx="0" cy="0"/>
          <a:chOff x="0" y="0"/>
          <a:chExt cx="0" cy="0"/>
        </a:xfrm>
      </p:grpSpPr>
      <p:sp>
        <p:nvSpPr>
          <p:cNvPr id="94" name="Shape 9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rtl="0">
              <a:lnSpc>
                <a:spcPct val="100000"/>
              </a:lnSpc>
              <a:spcBef>
                <a:spcPts val="0"/>
              </a:spcBef>
              <a:spcAft>
                <a:spcPts val="0"/>
              </a:spcAft>
              <a:buSzPts val="1800"/>
              <a:buNone/>
              <a:defRPr/>
            </a:lvl1pPr>
          </a:lstStyle>
          <a:p>
            <a:endParaRPr/>
          </a:p>
        </p:txBody>
      </p:sp>
      <p:sp>
        <p:nvSpPr>
          <p:cNvPr id="95" name="Shape 9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12787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Shape 20"/>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1" name="Shape 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835396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6000"/>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endParaRPr/>
          </a:p>
        </p:txBody>
      </p:sp>
      <p:sp>
        <p:nvSpPr>
          <p:cNvPr id="98" name="Shape 98"/>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rtl="0">
              <a:spcBef>
                <a:spcPts val="0"/>
              </a:spcBef>
              <a:spcAft>
                <a:spcPts val="0"/>
              </a:spcAft>
              <a:buSzPts val="1800"/>
              <a:buChar char="●"/>
              <a:defRPr/>
            </a:lvl1pPr>
            <a:lvl2pPr marL="1219170" lvl="1" indent="-423323" algn="ctr" rtl="0">
              <a:spcBef>
                <a:spcPts val="2133"/>
              </a:spcBef>
              <a:spcAft>
                <a:spcPts val="0"/>
              </a:spcAft>
              <a:buSzPts val="1400"/>
              <a:buChar char="○"/>
              <a:defRPr/>
            </a:lvl2pPr>
            <a:lvl3pPr marL="1828754" lvl="2" indent="-423323" algn="ctr" rtl="0">
              <a:spcBef>
                <a:spcPts val="2133"/>
              </a:spcBef>
              <a:spcAft>
                <a:spcPts val="0"/>
              </a:spcAft>
              <a:buSzPts val="1400"/>
              <a:buChar char="■"/>
              <a:defRPr/>
            </a:lvl3pPr>
            <a:lvl4pPr marL="2438339" lvl="3" indent="-423323" algn="ctr" rtl="0">
              <a:spcBef>
                <a:spcPts val="2133"/>
              </a:spcBef>
              <a:spcAft>
                <a:spcPts val="0"/>
              </a:spcAft>
              <a:buSzPts val="1400"/>
              <a:buChar char="●"/>
              <a:defRPr/>
            </a:lvl4pPr>
            <a:lvl5pPr marL="3047924" lvl="4" indent="-423323" algn="ctr" rtl="0">
              <a:spcBef>
                <a:spcPts val="2133"/>
              </a:spcBef>
              <a:spcAft>
                <a:spcPts val="0"/>
              </a:spcAft>
              <a:buSzPts val="1400"/>
              <a:buChar char="○"/>
              <a:defRPr/>
            </a:lvl5pPr>
            <a:lvl6pPr marL="3657509" lvl="5" indent="-423323" algn="ctr" rtl="0">
              <a:spcBef>
                <a:spcPts val="2133"/>
              </a:spcBef>
              <a:spcAft>
                <a:spcPts val="0"/>
              </a:spcAft>
              <a:buSzPts val="1400"/>
              <a:buChar char="■"/>
              <a:defRPr/>
            </a:lvl6pPr>
            <a:lvl7pPr marL="4267093" lvl="6" indent="-423323" algn="ctr" rtl="0">
              <a:spcBef>
                <a:spcPts val="2133"/>
              </a:spcBef>
              <a:spcAft>
                <a:spcPts val="0"/>
              </a:spcAft>
              <a:buSzPts val="1400"/>
              <a:buChar char="●"/>
              <a:defRPr/>
            </a:lvl7pPr>
            <a:lvl8pPr marL="4876678" lvl="7" indent="-423323" algn="ctr" rtl="0">
              <a:spcBef>
                <a:spcPts val="2133"/>
              </a:spcBef>
              <a:spcAft>
                <a:spcPts val="0"/>
              </a:spcAft>
              <a:buSzPts val="1400"/>
              <a:buChar char="○"/>
              <a:defRPr/>
            </a:lvl8pPr>
            <a:lvl9pPr marL="5486263" lvl="8" indent="-423323" algn="ctr" rtl="0">
              <a:spcBef>
                <a:spcPts val="2133"/>
              </a:spcBef>
              <a:spcAft>
                <a:spcPts val="2133"/>
              </a:spcAft>
              <a:buSzPts val="1400"/>
              <a:buChar char="■"/>
              <a:defRPr/>
            </a:lvl9pPr>
          </a:lstStyle>
          <a:p>
            <a:endParaRPr/>
          </a:p>
        </p:txBody>
      </p:sp>
      <p:sp>
        <p:nvSpPr>
          <p:cNvPr id="99" name="Shape 9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31252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Cover" type="blank">
  <p:cSld name="Main Cover">
    <p:spTree>
      <p:nvGrpSpPr>
        <p:cNvPr id="1" name="Shape 100"/>
        <p:cNvGrpSpPr/>
        <p:nvPr/>
      </p:nvGrpSpPr>
      <p:grpSpPr>
        <a:xfrm>
          <a:off x="0" y="0"/>
          <a:ext cx="0" cy="0"/>
          <a:chOff x="0" y="0"/>
          <a:chExt cx="0" cy="0"/>
        </a:xfrm>
      </p:grpSpPr>
      <p:sp>
        <p:nvSpPr>
          <p:cNvPr id="101" name="Shape 10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12822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rgbClr val="0066CC"/>
                </a:solidFill>
              </a:defRPr>
            </a:lvl1pPr>
          </a:lstStyle>
          <a:p>
            <a:r>
              <a:rPr lang="en-US" dirty="0"/>
              <a:t>Click to edit Master title style</a:t>
            </a:r>
          </a:p>
        </p:txBody>
      </p:sp>
      <p:sp>
        <p:nvSpPr>
          <p:cNvPr id="3" name="Content Placeholder 2"/>
          <p:cNvSpPr>
            <a:spLocks noGrp="1"/>
          </p:cNvSpPr>
          <p:nvPr>
            <p:ph idx="1"/>
          </p:nvPr>
        </p:nvSpPr>
        <p:spPr/>
        <p:txBody>
          <a:bodyPr/>
          <a:lstStyle>
            <a:lvl1pPr>
              <a:lnSpc>
                <a:spcPct val="100000"/>
              </a:lnSpc>
              <a:spcBef>
                <a:spcPts val="0"/>
              </a:spcBef>
              <a:spcAft>
                <a:spcPts val="1200"/>
              </a:spcAft>
              <a:buClr>
                <a:srgbClr val="F62A43"/>
              </a:buClr>
              <a:defRPr>
                <a:latin typeface="+mj-lt"/>
              </a:defRPr>
            </a:lvl1pPr>
            <a:lvl2pPr>
              <a:lnSpc>
                <a:spcPct val="100000"/>
              </a:lnSpc>
              <a:spcBef>
                <a:spcPts val="0"/>
              </a:spcBef>
              <a:spcAft>
                <a:spcPts val="1200"/>
              </a:spcAft>
              <a:buClr>
                <a:srgbClr val="F62A43"/>
              </a:buClr>
              <a:defRPr>
                <a:latin typeface="+mj-lt"/>
              </a:defRPr>
            </a:lvl2pPr>
            <a:lvl3pPr>
              <a:lnSpc>
                <a:spcPct val="100000"/>
              </a:lnSpc>
              <a:spcBef>
                <a:spcPts val="0"/>
              </a:spcBef>
              <a:spcAft>
                <a:spcPts val="1200"/>
              </a:spcAft>
              <a:buClr>
                <a:srgbClr val="F62A43"/>
              </a:buClr>
              <a:defRPr>
                <a:latin typeface="+mj-lt"/>
              </a:defRPr>
            </a:lvl3pPr>
            <a:lvl4pPr>
              <a:lnSpc>
                <a:spcPct val="100000"/>
              </a:lnSpc>
              <a:spcBef>
                <a:spcPts val="0"/>
              </a:spcBef>
              <a:spcAft>
                <a:spcPts val="1200"/>
              </a:spcAft>
              <a:buClr>
                <a:srgbClr val="F62A43"/>
              </a:buClr>
              <a:defRPr>
                <a:latin typeface="+mj-lt"/>
              </a:defRPr>
            </a:lvl4pPr>
            <a:lvl5pPr>
              <a:lnSpc>
                <a:spcPct val="100000"/>
              </a:lnSpc>
              <a:spcBef>
                <a:spcPts val="0"/>
              </a:spcBef>
              <a:spcAft>
                <a:spcPts val="1200"/>
              </a:spcAft>
              <a:buClr>
                <a:srgbClr val="F62A43"/>
              </a:buCl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4EA35FD-079B-4149-9E28-E3325848D193}" type="datetimeFigureOut">
              <a:rPr lang="en-US" smtClean="0"/>
              <a:t>5/27/2018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99CFAC-2AE5-47EC-9DB9-51DF2B057934}" type="slidenum">
              <a:rPr lang="en-US" smtClean="0"/>
              <a:t>‹#›</a:t>
            </a:fld>
            <a:endParaRPr lang="en-US"/>
          </a:p>
        </p:txBody>
      </p:sp>
      <p:sp>
        <p:nvSpPr>
          <p:cNvPr id="7" name="Rectangle 1"/>
          <p:cNvSpPr>
            <a:spLocks noChangeArrowheads="1"/>
          </p:cNvSpPr>
          <p:nvPr userDrawn="1"/>
        </p:nvSpPr>
        <p:spPr bwMode="auto">
          <a:xfrm>
            <a:off x="10786027" y="6195470"/>
            <a:ext cx="4026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377" rtl="0" eaLnBrk="0" fontAlgn="base" latinLnBrk="0" hangingPunct="0">
              <a:lnSpc>
                <a:spcPct val="100000"/>
              </a:lnSpc>
              <a:spcBef>
                <a:spcPct val="0"/>
              </a:spcBef>
              <a:spcAft>
                <a:spcPct val="0"/>
              </a:spcAft>
              <a:buClrTx/>
              <a:buSzTx/>
              <a:buFontTx/>
              <a:buNone/>
              <a:tabLst/>
            </a:pPr>
            <a:fld id="{3D6E72C1-ED11-4AE9-81DC-09D5274F8855}" type="slidenum">
              <a:rPr kumimoji="0" lang="en-US" altLang="en-US" sz="1400" b="0" i="0" u="none" strike="noStrike" cap="none" normalizeH="0" baseline="0" smtClean="0">
                <a:ln>
                  <a:noFill/>
                </a:ln>
                <a:solidFill>
                  <a:srgbClr val="FF6600"/>
                </a:solidFill>
                <a:effectLst/>
                <a:latin typeface="Roboto"/>
              </a:rPr>
              <a:pPr marL="0" marR="0" lvl="0" indent="0" algn="l" defTabSz="914377" rtl="0" eaLnBrk="0" fontAlgn="base" latinLnBrk="0" hangingPunct="0">
                <a:lnSpc>
                  <a:spcPct val="100000"/>
                </a:lnSpc>
                <a:spcBef>
                  <a:spcPct val="0"/>
                </a:spcBef>
                <a:spcAft>
                  <a:spcPct val="0"/>
                </a:spcAft>
                <a:buClrTx/>
                <a:buSzTx/>
                <a:buFontTx/>
                <a:buNone/>
                <a:tabLst/>
              </a:pPr>
              <a:t>‹#›</a:t>
            </a:fld>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2050" name="Picture 2" descr="https://lh3.googleusercontent.com/YuzzddZaIUOFeb7hCKmFgLcgavkGpszsOUvmmOoFoBGnBl2H78KS6E7pRCdUy0QfzlPOd8xeoK6ndifiUQIri_ANKRD91WSUf_7lGNlKSW88cHE1NZnV-wFGxYq0Ub7uxhzxFlt-Lm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63147" y="6152531"/>
            <a:ext cx="638509" cy="444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40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 Title and Text">
    <p:spTree>
      <p:nvGrpSpPr>
        <p:cNvPr id="1" name=""/>
        <p:cNvGrpSpPr/>
        <p:nvPr/>
      </p:nvGrpSpPr>
      <p:grpSpPr>
        <a:xfrm>
          <a:off x="0" y="0"/>
          <a:ext cx="0" cy="0"/>
          <a:chOff x="0" y="0"/>
          <a:chExt cx="0" cy="0"/>
        </a:xfrm>
      </p:grpSpPr>
      <p:sp>
        <p:nvSpPr>
          <p:cNvPr id="6" name="TextBox 5"/>
          <p:cNvSpPr txBox="1"/>
          <p:nvPr userDrawn="1"/>
        </p:nvSpPr>
        <p:spPr>
          <a:xfrm>
            <a:off x="47328" y="6517409"/>
            <a:ext cx="339963" cy="265176"/>
          </a:xfrm>
          <a:prstGeom prst="rect">
            <a:avLst/>
          </a:prstGeom>
        </p:spPr>
        <p:txBody>
          <a:bodyPr lIns="0" rIns="0"/>
          <a:lstStyle>
            <a:defPPr>
              <a:defRPr lang="en-US"/>
            </a:defPPr>
            <a:lvl1pPr algn="r">
              <a:defRPr sz="1200" b="0">
                <a:solidFill>
                  <a:srgbClr val="FF7700"/>
                </a:solidFill>
                <a:latin typeface="Segoe UI" pitchFamily="34" charset="0"/>
                <a:ea typeface="Segoe UI" pitchFamily="34" charset="0"/>
                <a:cs typeface="Segoe UI" pitchFamily="34" charset="0"/>
              </a:defRPr>
            </a:lvl1pPr>
          </a:lstStyle>
          <a:p>
            <a:pPr lvl="0"/>
            <a:fld id="{15BB5AC6-B6AE-444C-BD59-4A8BA7AC5312}" type="slidenum">
              <a:rPr lang="en-US" sz="1200" smtClean="0">
                <a:solidFill>
                  <a:srgbClr val="FF6600"/>
                </a:solidFill>
                <a:latin typeface="Roboto" panose="02000000000000000000" pitchFamily="2" charset="0"/>
                <a:ea typeface="Roboto" panose="02000000000000000000" pitchFamily="2" charset="0"/>
                <a:cs typeface="Roboto" panose="02000000000000000000" pitchFamily="2" charset="0"/>
              </a:rPr>
              <a:pPr lvl="0"/>
              <a:t>‹#›</a:t>
            </a:fld>
            <a:endParaRPr lang="en-US" sz="1200" dirty="0">
              <a:solidFill>
                <a:srgbClr val="FF6600"/>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4487" y="6433177"/>
            <a:ext cx="423971" cy="295116"/>
          </a:xfrm>
          <a:prstGeom prst="rect">
            <a:avLst/>
          </a:prstGeom>
        </p:spPr>
      </p:pic>
      <p:sp>
        <p:nvSpPr>
          <p:cNvPr id="9" name="Title Placeholder 1"/>
          <p:cNvSpPr>
            <a:spLocks noGrp="1"/>
          </p:cNvSpPr>
          <p:nvPr>
            <p:ph type="title"/>
          </p:nvPr>
        </p:nvSpPr>
        <p:spPr>
          <a:xfrm>
            <a:off x="609600" y="548680"/>
            <a:ext cx="10972800" cy="1090661"/>
          </a:xfrm>
          <a:prstGeom prst="rect">
            <a:avLst/>
          </a:prstGeom>
        </p:spPr>
        <p:txBody>
          <a:bodyPr vert="horz" lIns="91440" tIns="45720" rIns="91440" bIns="45720" rtlCol="0" anchor="t" anchorCtr="0">
            <a:noAutofit/>
          </a:bodyPr>
          <a:lstStyle>
            <a:lvl1pPr>
              <a:defRPr>
                <a:latin typeface="Roboto Light" panose="020B0604020202020204" charset="0"/>
                <a:ea typeface="Roboto Light" panose="020B0604020202020204" charset="0"/>
              </a:defRPr>
            </a:lvl1pPr>
          </a:lstStyle>
          <a:p>
            <a:r>
              <a:rPr lang="en-US" dirty="0"/>
              <a:t>Click to edit Master title style</a:t>
            </a:r>
          </a:p>
        </p:txBody>
      </p:sp>
      <p:sp>
        <p:nvSpPr>
          <p:cNvPr id="10" name="Text Placeholder 2"/>
          <p:cNvSpPr>
            <a:spLocks noGrp="1"/>
          </p:cNvSpPr>
          <p:nvPr>
            <p:ph idx="1"/>
          </p:nvPr>
        </p:nvSpPr>
        <p:spPr>
          <a:xfrm>
            <a:off x="609600" y="1772816"/>
            <a:ext cx="10972800" cy="4464496"/>
          </a:xfrm>
          <a:prstGeom prst="rect">
            <a:avLst/>
          </a:prstGeom>
        </p:spPr>
        <p:txBody>
          <a:bodyPr vert="horz" lIns="91440" tIns="45720" rIns="91440" bIns="45720" rtlCol="0" anchor="t" anchorCtr="0">
            <a:noAutofit/>
          </a:bodyPr>
          <a:lstStyle>
            <a:lvl1pPr>
              <a:defRPr>
                <a:latin typeface="Roboto Light" panose="020B0604020202020204" charset="0"/>
                <a:ea typeface="Roboto Light" panose="020B0604020202020204" charset="0"/>
              </a:defRPr>
            </a:lvl1pPr>
            <a:lvl2pPr>
              <a:defRPr>
                <a:latin typeface="Roboto Light" panose="020B0604020202020204" charset="0"/>
                <a:ea typeface="Roboto Light" panose="020B0604020202020204" charset="0"/>
              </a:defRPr>
            </a:lvl2pPr>
            <a:lvl3pPr>
              <a:defRPr>
                <a:latin typeface="Roboto Light" panose="020B0604020202020204" charset="0"/>
                <a:ea typeface="Roboto Light" panose="020B0604020202020204" charset="0"/>
              </a:defRPr>
            </a:lvl3pPr>
            <a:lvl4pPr>
              <a:defRPr>
                <a:latin typeface="Roboto Light" panose="020B0604020202020204" charset="0"/>
                <a:ea typeface="Roboto Light" panose="020B0604020202020204" charset="0"/>
              </a:defRPr>
            </a:lvl4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42779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3. Title and Text" userDrawn="1">
  <p:cSld name="1_3. Title and Text">
    <p:spTree>
      <p:nvGrpSpPr>
        <p:cNvPr id="1" name="Shape 85"/>
        <p:cNvGrpSpPr/>
        <p:nvPr/>
      </p:nvGrpSpPr>
      <p:grpSpPr>
        <a:xfrm>
          <a:off x="0" y="0"/>
          <a:ext cx="0" cy="0"/>
          <a:chOff x="0" y="0"/>
          <a:chExt cx="0" cy="0"/>
        </a:xfrm>
      </p:grpSpPr>
      <p:sp>
        <p:nvSpPr>
          <p:cNvPr id="86" name="Shape 86"/>
          <p:cNvSpPr txBox="1"/>
          <p:nvPr/>
        </p:nvSpPr>
        <p:spPr>
          <a:xfrm>
            <a:off x="60391" y="6386779"/>
            <a:ext cx="340000" cy="265200"/>
          </a:xfrm>
          <a:prstGeom prst="rect">
            <a:avLst/>
          </a:prstGeom>
          <a:noFill/>
          <a:ln>
            <a:noFill/>
          </a:ln>
        </p:spPr>
        <p:txBody>
          <a:bodyPr spcFirstLastPara="1" wrap="square" lIns="0" tIns="62067" rIns="0" bIns="62067" anchor="t"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200" b="0" i="0" u="none" strike="noStrike" cap="none" dirty="0">
              <a:solidFill>
                <a:srgbClr val="FF6600"/>
              </a:solidFill>
              <a:latin typeface="Roboto"/>
              <a:ea typeface="Roboto"/>
              <a:cs typeface="Roboto"/>
              <a:sym typeface="Roboto"/>
            </a:endParaRPr>
          </a:p>
        </p:txBody>
      </p:sp>
      <p:pic>
        <p:nvPicPr>
          <p:cNvPr id="87" name="Shape 87"/>
          <p:cNvPicPr preferRelativeResize="0"/>
          <p:nvPr/>
        </p:nvPicPr>
        <p:blipFill rotWithShape="1">
          <a:blip r:embed="rId2">
            <a:alphaModFix/>
          </a:blip>
          <a:srcRect/>
          <a:stretch/>
        </p:blipFill>
        <p:spPr>
          <a:xfrm>
            <a:off x="474487" y="6433176"/>
            <a:ext cx="517200" cy="270800"/>
          </a:xfrm>
          <a:prstGeom prst="rect">
            <a:avLst/>
          </a:prstGeom>
          <a:noFill/>
          <a:ln>
            <a:noFill/>
          </a:ln>
        </p:spPr>
      </p:pic>
      <p:sp>
        <p:nvSpPr>
          <p:cNvPr id="88" name="Shape 88"/>
          <p:cNvSpPr txBox="1">
            <a:spLocks noGrp="1"/>
          </p:cNvSpPr>
          <p:nvPr>
            <p:ph type="title"/>
          </p:nvPr>
        </p:nvSpPr>
        <p:spPr>
          <a:xfrm>
            <a:off x="609600" y="548681"/>
            <a:ext cx="10972800" cy="740662"/>
          </a:xfrm>
          <a:prstGeom prst="rect">
            <a:avLst/>
          </a:prstGeom>
          <a:noFill/>
          <a:ln>
            <a:noFill/>
          </a:ln>
        </p:spPr>
        <p:txBody>
          <a:bodyPr spcFirstLastPara="1" wrap="square" lIns="93100" tIns="93100" rIns="93100" bIns="93100" anchor="t" anchorCtr="0"/>
          <a:lstStyle>
            <a:lvl1pPr marL="0" marR="0" lvl="0" indent="0" algn="l" rtl="0">
              <a:spcBef>
                <a:spcPts val="0"/>
              </a:spcBef>
              <a:spcAft>
                <a:spcPts val="0"/>
              </a:spcAft>
              <a:buClr>
                <a:srgbClr val="0066CC"/>
              </a:buClr>
              <a:buSzPts val="1400"/>
              <a:buFont typeface="Roboto"/>
              <a:buNone/>
              <a:defRPr sz="3600" b="0" i="0" u="none" strike="noStrike" cap="none">
                <a:solidFill>
                  <a:srgbClr val="0066CC"/>
                </a:solidFill>
                <a:latin typeface="Roboto"/>
                <a:ea typeface="Roboto"/>
                <a:cs typeface="Roboto"/>
                <a:sym typeface="Roboto"/>
              </a:defRPr>
            </a:lvl1pPr>
            <a:lvl2pPr lvl="1" indent="0" rtl="0">
              <a:spcBef>
                <a:spcPts val="0"/>
              </a:spcBef>
              <a:spcAft>
                <a:spcPts val="0"/>
              </a:spcAft>
              <a:buSzPts val="1400"/>
              <a:buNone/>
              <a:defRPr sz="2400"/>
            </a:lvl2pPr>
            <a:lvl3pPr lvl="2" indent="0" rtl="0">
              <a:spcBef>
                <a:spcPts val="0"/>
              </a:spcBef>
              <a:spcAft>
                <a:spcPts val="0"/>
              </a:spcAft>
              <a:buSzPts val="1400"/>
              <a:buNone/>
              <a:defRPr sz="2400"/>
            </a:lvl3pPr>
            <a:lvl4pPr lvl="3" indent="0" rtl="0">
              <a:spcBef>
                <a:spcPts val="0"/>
              </a:spcBef>
              <a:spcAft>
                <a:spcPts val="0"/>
              </a:spcAft>
              <a:buSzPts val="1400"/>
              <a:buNone/>
              <a:defRPr sz="2400"/>
            </a:lvl4pPr>
            <a:lvl5pPr lvl="4" indent="0" rtl="0">
              <a:spcBef>
                <a:spcPts val="0"/>
              </a:spcBef>
              <a:spcAft>
                <a:spcPts val="0"/>
              </a:spcAft>
              <a:buSzPts val="1400"/>
              <a:buNone/>
              <a:defRPr sz="2400"/>
            </a:lvl5pPr>
            <a:lvl6pPr lvl="5" indent="0" rtl="0">
              <a:spcBef>
                <a:spcPts val="0"/>
              </a:spcBef>
              <a:spcAft>
                <a:spcPts val="0"/>
              </a:spcAft>
              <a:buSzPts val="1400"/>
              <a:buNone/>
              <a:defRPr sz="2400"/>
            </a:lvl6pPr>
            <a:lvl7pPr lvl="6" indent="0" rtl="0">
              <a:spcBef>
                <a:spcPts val="0"/>
              </a:spcBef>
              <a:spcAft>
                <a:spcPts val="0"/>
              </a:spcAft>
              <a:buSzPts val="1400"/>
              <a:buNone/>
              <a:defRPr sz="2400"/>
            </a:lvl7pPr>
            <a:lvl8pPr lvl="7" indent="0" rtl="0">
              <a:spcBef>
                <a:spcPts val="0"/>
              </a:spcBef>
              <a:spcAft>
                <a:spcPts val="0"/>
              </a:spcAft>
              <a:buSzPts val="1400"/>
              <a:buNone/>
              <a:defRPr sz="2400"/>
            </a:lvl8pPr>
            <a:lvl9pPr lvl="8" indent="0" rtl="0">
              <a:spcBef>
                <a:spcPts val="0"/>
              </a:spcBef>
              <a:spcAft>
                <a:spcPts val="0"/>
              </a:spcAft>
              <a:buSzPts val="1400"/>
              <a:buNone/>
              <a:defRPr sz="2400"/>
            </a:lvl9pPr>
          </a:lstStyle>
          <a:p>
            <a:endParaRPr dirty="0"/>
          </a:p>
        </p:txBody>
      </p:sp>
      <p:sp>
        <p:nvSpPr>
          <p:cNvPr id="2" name="TextBox 1">
            <a:extLst>
              <a:ext uri="{FF2B5EF4-FFF2-40B4-BE49-F238E27FC236}">
                <a16:creationId xmlns:a16="http://schemas.microsoft.com/office/drawing/2014/main" id="{12AC4BE8-CCB6-436A-BB05-E35560AFB061}"/>
              </a:ext>
            </a:extLst>
          </p:cNvPr>
          <p:cNvSpPr txBox="1"/>
          <p:nvPr userDrawn="1"/>
        </p:nvSpPr>
        <p:spPr>
          <a:xfrm>
            <a:off x="1136468" y="6433176"/>
            <a:ext cx="8216538" cy="276999"/>
          </a:xfrm>
          <a:prstGeom prst="rect">
            <a:avLst/>
          </a:prstGeom>
          <a:noFill/>
        </p:spPr>
        <p:txBody>
          <a:bodyPr wrap="square" rtlCol="0">
            <a:spAutoFit/>
          </a:bodyPr>
          <a:lstStyle/>
          <a:p>
            <a:r>
              <a:rPr lang="en-GB" sz="1200" dirty="0"/>
              <a:t>Omri Allouche. </a:t>
            </a:r>
            <a:r>
              <a:rPr lang="en-GB" sz="1200" i="1" dirty="0">
                <a:solidFill>
                  <a:schemeClr val="bg1">
                    <a:lumMod val="50000"/>
                  </a:schemeClr>
                </a:solidFill>
              </a:rPr>
              <a:t>Data Science Summit Europe 2018 </a:t>
            </a:r>
            <a:r>
              <a:rPr lang="en-GB" sz="1200" i="1" dirty="0"/>
              <a:t>Active Learning workshop</a:t>
            </a:r>
            <a:endParaRPr lang="en-IL" sz="1200" i="1" dirty="0"/>
          </a:p>
        </p:txBody>
      </p:sp>
      <p:sp>
        <p:nvSpPr>
          <p:cNvPr id="7" name="Content Placeholder 2">
            <a:extLst>
              <a:ext uri="{FF2B5EF4-FFF2-40B4-BE49-F238E27FC236}">
                <a16:creationId xmlns:a16="http://schemas.microsoft.com/office/drawing/2014/main" id="{136C3ED3-B901-4E39-B34A-DD158EC0457F}"/>
              </a:ext>
            </a:extLst>
          </p:cNvPr>
          <p:cNvSpPr>
            <a:spLocks noGrp="1"/>
          </p:cNvSpPr>
          <p:nvPr>
            <p:ph idx="1" hasCustomPrompt="1"/>
          </p:nvPr>
        </p:nvSpPr>
        <p:spPr>
          <a:xfrm>
            <a:off x="609601" y="1536632"/>
            <a:ext cx="10972800" cy="4544853"/>
          </a:xfrm>
        </p:spPr>
        <p:txBody>
          <a:bodyPr>
            <a:normAutofit/>
          </a:bodyPr>
          <a:lstStyle>
            <a:lvl1pPr>
              <a:lnSpc>
                <a:spcPct val="110000"/>
              </a:lnSpc>
              <a:spcBef>
                <a:spcPts val="0"/>
              </a:spcBef>
              <a:spcAft>
                <a:spcPts val="800"/>
              </a:spcAft>
              <a:buClr>
                <a:srgbClr val="F62A43"/>
              </a:buClr>
              <a:defRPr sz="2800">
                <a:latin typeface="+mj-lt"/>
              </a:defRPr>
            </a:lvl1pPr>
            <a:lvl2pPr>
              <a:lnSpc>
                <a:spcPct val="110000"/>
              </a:lnSpc>
              <a:spcBef>
                <a:spcPts val="0"/>
              </a:spcBef>
              <a:spcAft>
                <a:spcPts val="800"/>
              </a:spcAft>
              <a:buClr>
                <a:srgbClr val="F62A43"/>
              </a:buClr>
              <a:defRPr sz="2400">
                <a:latin typeface="+mj-lt"/>
              </a:defRPr>
            </a:lvl2pPr>
            <a:lvl3pPr>
              <a:lnSpc>
                <a:spcPct val="110000"/>
              </a:lnSpc>
              <a:spcBef>
                <a:spcPts val="0"/>
              </a:spcBef>
              <a:spcAft>
                <a:spcPts val="800"/>
              </a:spcAft>
              <a:buClr>
                <a:srgbClr val="F62A43"/>
              </a:buClr>
              <a:defRPr sz="2000">
                <a:latin typeface="+mj-lt"/>
              </a:defRPr>
            </a:lvl3pPr>
            <a:lvl4pPr>
              <a:lnSpc>
                <a:spcPct val="110000"/>
              </a:lnSpc>
              <a:spcBef>
                <a:spcPts val="0"/>
              </a:spcBef>
              <a:spcAft>
                <a:spcPts val="800"/>
              </a:spcAft>
              <a:buClr>
                <a:srgbClr val="F62A43"/>
              </a:buClr>
              <a:defRPr sz="2000">
                <a:latin typeface="+mj-lt"/>
              </a:defRPr>
            </a:lvl4pPr>
            <a:lvl5pPr>
              <a:lnSpc>
                <a:spcPct val="110000"/>
              </a:lnSpc>
              <a:spcBef>
                <a:spcPts val="0"/>
              </a:spcBef>
              <a:spcAft>
                <a:spcPts val="800"/>
              </a:spcAft>
              <a:buClr>
                <a:srgbClr val="F62A43"/>
              </a:buClr>
              <a:defRPr sz="18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1154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Title and Text">
  <p:cSld name="2_3. Title and Text">
    <p:spTree>
      <p:nvGrpSpPr>
        <p:cNvPr id="1" name="Shape 124"/>
        <p:cNvGrpSpPr/>
        <p:nvPr/>
      </p:nvGrpSpPr>
      <p:grpSpPr>
        <a:xfrm>
          <a:off x="0" y="0"/>
          <a:ext cx="0" cy="0"/>
          <a:chOff x="0" y="0"/>
          <a:chExt cx="0" cy="0"/>
        </a:xfrm>
      </p:grpSpPr>
      <p:sp>
        <p:nvSpPr>
          <p:cNvPr id="125" name="Shape 125"/>
          <p:cNvSpPr txBox="1"/>
          <p:nvPr/>
        </p:nvSpPr>
        <p:spPr>
          <a:xfrm>
            <a:off x="47328" y="6517409"/>
            <a:ext cx="340000" cy="265200"/>
          </a:xfrm>
          <a:prstGeom prst="rect">
            <a:avLst/>
          </a:prstGeom>
          <a:noFill/>
          <a:ln>
            <a:noFill/>
          </a:ln>
        </p:spPr>
        <p:txBody>
          <a:bodyPr spcFirstLastPara="1" wrap="square" lIns="0" tIns="50667" rIns="0" bIns="50667" anchor="t" anchorCtr="0">
            <a:noAutofit/>
          </a:bodyPr>
          <a:lstStyle/>
          <a:p>
            <a:pPr marL="0" marR="0" lvl="0" indent="0" algn="r" rtl="0">
              <a:spcBef>
                <a:spcPts val="0"/>
              </a:spcBef>
              <a:spcAft>
                <a:spcPts val="0"/>
              </a:spcAft>
              <a:buNone/>
            </a:pPr>
            <a:fld id="{00000000-1234-1234-1234-123412341234}" type="slidenum">
              <a:rPr lang="en" sz="1067" b="0" i="0" u="none" strike="noStrike" cap="none">
                <a:solidFill>
                  <a:srgbClr val="FF6600"/>
                </a:solidFill>
                <a:latin typeface="Roboto"/>
                <a:ea typeface="Roboto"/>
                <a:cs typeface="Roboto"/>
                <a:sym typeface="Roboto"/>
              </a:rPr>
              <a:pPr marL="0" marR="0" lvl="0" indent="0" algn="r" rtl="0">
                <a:spcBef>
                  <a:spcPts val="0"/>
                </a:spcBef>
                <a:spcAft>
                  <a:spcPts val="0"/>
                </a:spcAft>
                <a:buNone/>
              </a:pPr>
              <a:t>‹#›</a:t>
            </a:fld>
            <a:endParaRPr sz="1067" b="0" i="0" u="none" strike="noStrike" cap="none">
              <a:solidFill>
                <a:srgbClr val="FF6600"/>
              </a:solidFill>
              <a:latin typeface="Roboto"/>
              <a:ea typeface="Roboto"/>
              <a:cs typeface="Roboto"/>
              <a:sym typeface="Roboto"/>
            </a:endParaRPr>
          </a:p>
        </p:txBody>
      </p:sp>
      <p:pic>
        <p:nvPicPr>
          <p:cNvPr id="126" name="Shape 126"/>
          <p:cNvPicPr preferRelativeResize="0"/>
          <p:nvPr/>
        </p:nvPicPr>
        <p:blipFill rotWithShape="1">
          <a:blip r:embed="rId2">
            <a:alphaModFix/>
          </a:blip>
          <a:srcRect/>
          <a:stretch/>
        </p:blipFill>
        <p:spPr>
          <a:xfrm>
            <a:off x="474487" y="6433177"/>
            <a:ext cx="387896" cy="270831"/>
          </a:xfrm>
          <a:prstGeom prst="rect">
            <a:avLst/>
          </a:prstGeom>
          <a:noFill/>
          <a:ln>
            <a:noFill/>
          </a:ln>
        </p:spPr>
      </p:pic>
      <p:sp>
        <p:nvSpPr>
          <p:cNvPr id="127" name="Shape 127"/>
          <p:cNvSpPr txBox="1">
            <a:spLocks noGrp="1"/>
          </p:cNvSpPr>
          <p:nvPr>
            <p:ph type="title"/>
          </p:nvPr>
        </p:nvSpPr>
        <p:spPr>
          <a:xfrm>
            <a:off x="609600" y="548680"/>
            <a:ext cx="10972800" cy="520800"/>
          </a:xfrm>
          <a:prstGeom prst="rect">
            <a:avLst/>
          </a:prstGeom>
          <a:noFill/>
          <a:ln>
            <a:noFill/>
          </a:ln>
        </p:spPr>
        <p:txBody>
          <a:bodyPr spcFirstLastPara="1" wrap="square" lIns="76025" tIns="76025" rIns="76025" bIns="76025" anchor="t" anchorCtr="0"/>
          <a:lstStyle>
            <a:lvl1pPr marL="0" marR="0" lvl="0" indent="0" algn="l" rtl="0">
              <a:spcBef>
                <a:spcPts val="0"/>
              </a:spcBef>
              <a:spcAft>
                <a:spcPts val="0"/>
              </a:spcAft>
              <a:buClr>
                <a:srgbClr val="0066CC"/>
              </a:buClr>
              <a:buSzPts val="2500"/>
              <a:buFont typeface="Roboto"/>
              <a:buNone/>
              <a:defRPr sz="3333" b="0" i="0" u="none" strike="noStrike" cap="none">
                <a:solidFill>
                  <a:srgbClr val="0066CC"/>
                </a:solidFill>
                <a:latin typeface="Roboto"/>
                <a:ea typeface="Roboto"/>
                <a:cs typeface="Roboto"/>
                <a:sym typeface="Roboto"/>
              </a:defRPr>
            </a:lvl1pPr>
            <a:lvl2pPr lvl="1" indent="0" rtl="0">
              <a:spcBef>
                <a:spcPts val="0"/>
              </a:spcBef>
              <a:spcAft>
                <a:spcPts val="0"/>
              </a:spcAft>
              <a:buSzPts val="1200"/>
              <a:buNone/>
              <a:defRPr sz="2000"/>
            </a:lvl2pPr>
            <a:lvl3pPr lvl="2" indent="0" rtl="0">
              <a:spcBef>
                <a:spcPts val="0"/>
              </a:spcBef>
              <a:spcAft>
                <a:spcPts val="0"/>
              </a:spcAft>
              <a:buSzPts val="1200"/>
              <a:buNone/>
              <a:defRPr sz="2000"/>
            </a:lvl3pPr>
            <a:lvl4pPr lvl="3" indent="0" rtl="0">
              <a:spcBef>
                <a:spcPts val="0"/>
              </a:spcBef>
              <a:spcAft>
                <a:spcPts val="0"/>
              </a:spcAft>
              <a:buSzPts val="1200"/>
              <a:buNone/>
              <a:defRPr sz="2000"/>
            </a:lvl4pPr>
            <a:lvl5pPr lvl="4" indent="0" rtl="0">
              <a:spcBef>
                <a:spcPts val="0"/>
              </a:spcBef>
              <a:spcAft>
                <a:spcPts val="0"/>
              </a:spcAft>
              <a:buSzPts val="1200"/>
              <a:buNone/>
              <a:defRPr sz="2000"/>
            </a:lvl5pPr>
            <a:lvl6pPr lvl="5" indent="0" rtl="0">
              <a:spcBef>
                <a:spcPts val="0"/>
              </a:spcBef>
              <a:spcAft>
                <a:spcPts val="0"/>
              </a:spcAft>
              <a:buSzPts val="1200"/>
              <a:buNone/>
              <a:defRPr sz="2000"/>
            </a:lvl6pPr>
            <a:lvl7pPr lvl="6" indent="0" rtl="0">
              <a:spcBef>
                <a:spcPts val="0"/>
              </a:spcBef>
              <a:spcAft>
                <a:spcPts val="0"/>
              </a:spcAft>
              <a:buSzPts val="1200"/>
              <a:buNone/>
              <a:defRPr sz="2000"/>
            </a:lvl7pPr>
            <a:lvl8pPr lvl="7" indent="0" rtl="0">
              <a:spcBef>
                <a:spcPts val="0"/>
              </a:spcBef>
              <a:spcAft>
                <a:spcPts val="0"/>
              </a:spcAft>
              <a:buSzPts val="1200"/>
              <a:buNone/>
              <a:defRPr sz="2000"/>
            </a:lvl8pPr>
            <a:lvl9pPr lvl="8" indent="0" rtl="0">
              <a:spcBef>
                <a:spcPts val="0"/>
              </a:spcBef>
              <a:spcAft>
                <a:spcPts val="0"/>
              </a:spcAft>
              <a:buSzPts val="1200"/>
              <a:buNone/>
              <a:defRPr sz="2000"/>
            </a:lvl9pPr>
          </a:lstStyle>
          <a:p>
            <a:endParaRPr/>
          </a:p>
        </p:txBody>
      </p:sp>
      <p:sp>
        <p:nvSpPr>
          <p:cNvPr id="128" name="Shape 128"/>
          <p:cNvSpPr txBox="1">
            <a:spLocks noGrp="1"/>
          </p:cNvSpPr>
          <p:nvPr>
            <p:ph type="body" idx="1"/>
          </p:nvPr>
        </p:nvSpPr>
        <p:spPr>
          <a:xfrm>
            <a:off x="609600" y="1222461"/>
            <a:ext cx="10972800" cy="5014800"/>
          </a:xfrm>
          <a:prstGeom prst="rect">
            <a:avLst/>
          </a:prstGeom>
          <a:noFill/>
          <a:ln>
            <a:noFill/>
          </a:ln>
        </p:spPr>
        <p:txBody>
          <a:bodyPr spcFirstLastPara="1" wrap="square" lIns="76025" tIns="76025" rIns="76025" bIns="76025" anchor="t" anchorCtr="0"/>
          <a:lstStyle>
            <a:lvl1pPr marL="609585" marR="0" lvl="0" indent="-440256" algn="l" rtl="0">
              <a:lnSpc>
                <a:spcPct val="120000"/>
              </a:lnSpc>
              <a:spcBef>
                <a:spcPts val="0"/>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1pPr>
            <a:lvl2pPr marL="1219170" marR="0" lvl="1" indent="-440256" algn="l" rtl="0">
              <a:lnSpc>
                <a:spcPct val="120000"/>
              </a:lnSpc>
              <a:spcBef>
                <a:spcPts val="667"/>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2pPr>
            <a:lvl3pPr marL="1828754" marR="0" lvl="2" indent="-440256" algn="l" rtl="0">
              <a:lnSpc>
                <a:spcPct val="120000"/>
              </a:lnSpc>
              <a:spcBef>
                <a:spcPts val="667"/>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3pPr>
            <a:lvl4pPr marL="2438339" marR="0" lvl="3" indent="-440256" algn="l" rtl="0">
              <a:lnSpc>
                <a:spcPct val="120000"/>
              </a:lnSpc>
              <a:spcBef>
                <a:spcPts val="667"/>
              </a:spcBef>
              <a:spcAft>
                <a:spcPts val="0"/>
              </a:spcAft>
              <a:buClr>
                <a:srgbClr val="FF6600"/>
              </a:buClr>
              <a:buSzPts val="1600"/>
              <a:buFont typeface="Arial"/>
              <a:buChar char="•"/>
              <a:defRPr sz="2133" b="0" i="0" u="none" strike="noStrike" cap="none">
                <a:solidFill>
                  <a:srgbClr val="333333"/>
                </a:solidFill>
                <a:latin typeface="Roboto"/>
                <a:ea typeface="Roboto"/>
                <a:cs typeface="Roboto"/>
                <a:sym typeface="Roboto"/>
              </a:defRPr>
            </a:lvl4pPr>
            <a:lvl5pPr marL="3047924" marR="0" lvl="4" indent="-397923" algn="l" rtl="0">
              <a:lnSpc>
                <a:spcPct val="120000"/>
              </a:lnSpc>
              <a:spcBef>
                <a:spcPts val="667"/>
              </a:spcBef>
              <a:spcAft>
                <a:spcPts val="0"/>
              </a:spcAft>
              <a:buClr>
                <a:srgbClr val="FF7700"/>
              </a:buClr>
              <a:buSzPts val="1100"/>
              <a:buFont typeface="Arial"/>
              <a:buChar char="•"/>
              <a:defRPr sz="1467" b="0" i="0" u="none" strike="noStrike" cap="none">
                <a:solidFill>
                  <a:srgbClr val="333333"/>
                </a:solidFill>
                <a:latin typeface="Quattrocento Sans"/>
                <a:ea typeface="Quattrocento Sans"/>
                <a:cs typeface="Quattrocento Sans"/>
                <a:sym typeface="Quattrocento Sans"/>
              </a:defRPr>
            </a:lvl5pPr>
            <a:lvl6pPr marL="3657509" marR="0" lvl="5" indent="-423323" algn="l" rtl="0">
              <a:lnSpc>
                <a:spcPct val="120000"/>
              </a:lnSpc>
              <a:spcBef>
                <a:spcPts val="667"/>
              </a:spcBef>
              <a:spcAft>
                <a:spcPts val="0"/>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6pPr>
            <a:lvl7pPr marL="4267093" marR="0" lvl="6" indent="-423323" algn="l" rtl="0">
              <a:lnSpc>
                <a:spcPct val="120000"/>
              </a:lnSpc>
              <a:spcBef>
                <a:spcPts val="667"/>
              </a:spcBef>
              <a:spcAft>
                <a:spcPts val="0"/>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7pPr>
            <a:lvl8pPr marL="4876678" marR="0" lvl="7" indent="-423323" algn="l" rtl="0">
              <a:lnSpc>
                <a:spcPct val="120000"/>
              </a:lnSpc>
              <a:spcBef>
                <a:spcPts val="667"/>
              </a:spcBef>
              <a:spcAft>
                <a:spcPts val="0"/>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8pPr>
            <a:lvl9pPr marL="5486263" marR="0" lvl="8" indent="-423323" algn="l" rtl="0">
              <a:lnSpc>
                <a:spcPct val="120000"/>
              </a:lnSpc>
              <a:spcBef>
                <a:spcPts val="667"/>
              </a:spcBef>
              <a:spcAft>
                <a:spcPts val="667"/>
              </a:spcAft>
              <a:buClr>
                <a:schemeClr val="dk1"/>
              </a:buClr>
              <a:buSzPts val="1400"/>
              <a:buFont typeface="Arial"/>
              <a:buChar char="•"/>
              <a:defRPr sz="1867"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33280949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_1. Title Slide">
  <p:cSld name="6_1. Title Slide">
    <p:bg>
      <p:bgPr>
        <a:gradFill>
          <a:gsLst>
            <a:gs pos="0">
              <a:srgbClr val="334455"/>
            </a:gs>
            <a:gs pos="100000">
              <a:srgbClr val="0099FF"/>
            </a:gs>
          </a:gsLst>
          <a:lin ang="2700000" scaled="0"/>
        </a:gra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2015547" y="1628802"/>
            <a:ext cx="8160907" cy="3600399"/>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lt1"/>
              </a:buClr>
              <a:buSzPts val="3000"/>
              <a:buFont typeface="Roboto Light"/>
              <a:buNone/>
              <a:defRPr sz="4000" b="0" i="0" u="none" strike="noStrike" cap="none">
                <a:solidFill>
                  <a:schemeClr val="lt1"/>
                </a:solidFill>
                <a:latin typeface="Roboto Light"/>
                <a:ea typeface="Roboto Light"/>
                <a:cs typeface="Roboto Light"/>
                <a:sym typeface="Roboto Light"/>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8" name="Shape 38"/>
          <p:cNvSpPr txBox="1"/>
          <p:nvPr/>
        </p:nvSpPr>
        <p:spPr>
          <a:xfrm>
            <a:off x="47328" y="6517409"/>
            <a:ext cx="339963" cy="265176"/>
          </a:xfrm>
          <a:prstGeom prst="rect">
            <a:avLst/>
          </a:prstGeom>
          <a:noFill/>
          <a:ln>
            <a:noFill/>
          </a:ln>
        </p:spPr>
        <p:txBody>
          <a:bodyPr spcFirstLastPara="1" wrap="square" lIns="0" tIns="60933" rIns="0" bIns="60933" anchor="t" anchorCtr="0">
            <a:noAutofit/>
          </a:bodyPr>
          <a:lstStyle/>
          <a:p>
            <a:pPr marL="0" marR="0" lvl="0" indent="0" algn="r" rtl="0">
              <a:spcBef>
                <a:spcPts val="0"/>
              </a:spcBef>
              <a:spcAft>
                <a:spcPts val="0"/>
              </a:spcAft>
              <a:buNone/>
            </a:pPr>
            <a:fld id="{00000000-1234-1234-1234-123412341234}" type="slidenum">
              <a:rPr lang="en-US" sz="1200" b="0">
                <a:solidFill>
                  <a:srgbClr val="FF7800"/>
                </a:solidFill>
                <a:latin typeface="Roboto"/>
                <a:ea typeface="Roboto"/>
                <a:cs typeface="Roboto"/>
                <a:sym typeface="Roboto"/>
              </a:rPr>
              <a:pPr marL="0" marR="0" lvl="0" indent="0" algn="r" rtl="0">
                <a:spcBef>
                  <a:spcPts val="0"/>
                </a:spcBef>
                <a:spcAft>
                  <a:spcPts val="0"/>
                </a:spcAft>
                <a:buNone/>
              </a:pPr>
              <a:t>‹#›</a:t>
            </a:fld>
            <a:endParaRPr sz="1200" b="0">
              <a:solidFill>
                <a:srgbClr val="FF7800"/>
              </a:solidFill>
              <a:latin typeface="Roboto"/>
              <a:ea typeface="Roboto"/>
              <a:cs typeface="Roboto"/>
              <a:sym typeface="Roboto"/>
            </a:endParaRPr>
          </a:p>
        </p:txBody>
      </p:sp>
    </p:spTree>
    <p:extLst>
      <p:ext uri="{BB962C8B-B14F-4D97-AF65-F5344CB8AC3E}">
        <p14:creationId xmlns:p14="http://schemas.microsoft.com/office/powerpoint/2010/main" val="380528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Shape 24"/>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5" name="Shape 2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6" name="Shape 2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0573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oter only" type="titleOnly">
  <p:cSld name="Footer only">
    <p:spTree>
      <p:nvGrpSpPr>
        <p:cNvPr id="1" name="Shape 27"/>
        <p:cNvGrpSpPr/>
        <p:nvPr/>
      </p:nvGrpSpPr>
      <p:grpSpPr>
        <a:xfrm>
          <a:off x="0" y="0"/>
          <a:ext cx="0" cy="0"/>
          <a:chOff x="0" y="0"/>
          <a:chExt cx="0" cy="0"/>
        </a:xfrm>
      </p:grpSpPr>
      <p:pic>
        <p:nvPicPr>
          <p:cNvPr id="28" name="Shape 28"/>
          <p:cNvPicPr preferRelativeResize="0"/>
          <p:nvPr/>
        </p:nvPicPr>
        <p:blipFill rotWithShape="1">
          <a:blip r:embed="rId2">
            <a:alphaModFix/>
          </a:blip>
          <a:srcRect l="278" r="268"/>
          <a:stretch/>
        </p:blipFill>
        <p:spPr>
          <a:xfrm>
            <a:off x="524467" y="6109372"/>
            <a:ext cx="731600" cy="514829"/>
          </a:xfrm>
          <a:prstGeom prst="rect">
            <a:avLst/>
          </a:prstGeom>
          <a:noFill/>
          <a:ln>
            <a:noFill/>
          </a:ln>
        </p:spPr>
      </p:pic>
      <p:sp>
        <p:nvSpPr>
          <p:cNvPr id="29" name="Shape 29"/>
          <p:cNvSpPr txBox="1"/>
          <p:nvPr/>
        </p:nvSpPr>
        <p:spPr>
          <a:xfrm>
            <a:off x="9392400" y="6120941"/>
            <a:ext cx="1896000" cy="5488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 sz="1333">
                <a:solidFill>
                  <a:srgbClr val="9FABB5"/>
                </a:solidFill>
                <a:latin typeface="Arial Narrow"/>
                <a:ea typeface="Arial Narrow"/>
                <a:cs typeface="Arial Narrow"/>
                <a:sym typeface="Arial Narrow"/>
              </a:rPr>
              <a:t>Gong.io    </a:t>
            </a:r>
            <a:r>
              <a:rPr lang="en" sz="1333">
                <a:solidFill>
                  <a:srgbClr val="D7E0E8"/>
                </a:solidFill>
                <a:latin typeface="Arial Narrow"/>
                <a:ea typeface="Arial Narrow"/>
                <a:cs typeface="Arial Narrow"/>
                <a:sym typeface="Arial Narrow"/>
              </a:rPr>
              <a:t>|</a:t>
            </a:r>
            <a:endParaRPr sz="1333">
              <a:solidFill>
                <a:srgbClr val="D7E0E8"/>
              </a:solidFill>
              <a:latin typeface="Arial Narrow"/>
              <a:ea typeface="Arial Narrow"/>
              <a:cs typeface="Arial Narrow"/>
              <a:sym typeface="Arial Narrow"/>
            </a:endParaRPr>
          </a:p>
        </p:txBody>
      </p:sp>
      <p:sp>
        <p:nvSpPr>
          <p:cNvPr id="30" name="Shape 30"/>
          <p:cNvSpPr txBox="1"/>
          <p:nvPr/>
        </p:nvSpPr>
        <p:spPr>
          <a:xfrm>
            <a:off x="11147399" y="6075183"/>
            <a:ext cx="477600" cy="5832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fld id="{00000000-1234-1234-1234-123412341234}" type="slidenum">
              <a:rPr lang="en" sz="1333">
                <a:solidFill>
                  <a:srgbClr val="9FABB5"/>
                </a:solidFill>
                <a:latin typeface="Arial Narrow"/>
                <a:ea typeface="Arial Narrow"/>
                <a:cs typeface="Arial Narrow"/>
                <a:sym typeface="Arial Narrow"/>
              </a:rPr>
              <a:pPr marL="0" lvl="0" indent="0" algn="r" rtl="0">
                <a:spcBef>
                  <a:spcPts val="0"/>
                </a:spcBef>
                <a:spcAft>
                  <a:spcPts val="0"/>
                </a:spcAft>
                <a:buNone/>
              </a:pPr>
              <a:t>‹#›</a:t>
            </a:fld>
            <a:endParaRPr sz="1333">
              <a:solidFill>
                <a:srgbClr val="9FABB5"/>
              </a:solidFill>
              <a:latin typeface="Arial Narrow"/>
              <a:ea typeface="Arial Narrow"/>
              <a:cs typeface="Arial Narrow"/>
              <a:sym typeface="Arial Narrow"/>
            </a:endParaRPr>
          </a:p>
        </p:txBody>
      </p:sp>
    </p:spTree>
    <p:extLst>
      <p:ext uri="{BB962C8B-B14F-4D97-AF65-F5344CB8AC3E}">
        <p14:creationId xmlns:p14="http://schemas.microsoft.com/office/powerpoint/2010/main" val="126386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3" name="Shape 33"/>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4003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7" name="Shape 3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6828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Shape 3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sz="2400"/>
          </a:p>
        </p:txBody>
      </p:sp>
      <p:sp>
        <p:nvSpPr>
          <p:cNvPr id="40" name="Shape 40"/>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1" name="Shape 41"/>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42" name="Shape 42"/>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1334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6" name="Shape 4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93916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endParaRPr/>
          </a:p>
        </p:txBody>
      </p:sp>
      <p:sp>
        <p:nvSpPr>
          <p:cNvPr id="49" name="Shape 49"/>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0" name="Shape 5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3712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0772412"/>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87" r:id="rId11"/>
    <p:sldLayoutId id="214748369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5" name="Shape 5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6" name="Shape 5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72693038"/>
      </p:ext>
    </p:extLst>
  </p:cSld>
  <p:clrMap bg1="lt1" tx1="dk1" bg2="dk2" tx2="lt2" accent1="accent1" accent2="accent2" accent3="accent3" accent4="accent4" accent5="accent5" accent6="accent6" hlink="hlink" folHlink="folHlink"/>
  <p:sldLayoutIdLst>
    <p:sldLayoutId id="2147483674"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8" r:id="rId12"/>
    <p:sldLayoutId id="2147483689" r:id="rId13"/>
    <p:sldLayoutId id="2147483690"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hyperlink" Target="http://scikit-learn.org/stable/modules/calibration.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LightTag/CAHLM" TargetMode="Externa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burrsettles/dualist" TargetMode="External"/><Relationship Id="rId2" Type="http://schemas.openxmlformats.org/officeDocument/2006/relationships/hyperlink" Target="http://burrsettles.com/pub/settles.activelearning.pdf" TargetMode="External"/><Relationship Id="rId1" Type="http://schemas.openxmlformats.org/officeDocument/2006/relationships/slideLayout" Target="../slideLayouts/slideLayout12.xml"/><Relationship Id="rId4" Type="http://schemas.openxmlformats.org/officeDocument/2006/relationships/hyperlink" Target="https://github.com/LightTag/active_learning_example/blob/master/papayas.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ctrTitle"/>
          </p:nvPr>
        </p:nvSpPr>
        <p:spPr>
          <a:xfrm>
            <a:off x="852001" y="2451011"/>
            <a:ext cx="10690353" cy="1813600"/>
          </a:xfrm>
          <a:prstGeom prst="rect">
            <a:avLst/>
          </a:prstGeom>
        </p:spPr>
        <p:txBody>
          <a:bodyPr spcFirstLastPara="1" wrap="square" lIns="121900" tIns="121900" rIns="121900" bIns="121900" anchor="t" anchorCtr="0">
            <a:noAutofit/>
          </a:bodyPr>
          <a:lstStyle/>
          <a:p>
            <a:pPr>
              <a:lnSpc>
                <a:spcPct val="110000"/>
              </a:lnSpc>
              <a:spcAft>
                <a:spcPts val="1200"/>
              </a:spcAft>
            </a:pPr>
            <a:r>
              <a:rPr lang="en-US" dirty="0"/>
              <a:t>Achieve More with Less using </a:t>
            </a:r>
            <a:br>
              <a:rPr lang="en-US" dirty="0"/>
            </a:br>
            <a:r>
              <a:rPr lang="en-US" dirty="0"/>
              <a:t>Active Learning &amp; Guided Search</a:t>
            </a:r>
            <a:br>
              <a:rPr lang="en-US" dirty="0"/>
            </a:br>
            <a:endParaRPr sz="2800" b="0" dirty="0">
              <a:solidFill>
                <a:srgbClr val="D7E0E8"/>
              </a:solidFill>
            </a:endParaRPr>
          </a:p>
        </p:txBody>
      </p:sp>
      <p:pic>
        <p:nvPicPr>
          <p:cNvPr id="107" name="Shape 107"/>
          <p:cNvPicPr preferRelativeResize="0"/>
          <p:nvPr/>
        </p:nvPicPr>
        <p:blipFill>
          <a:blip r:embed="rId3">
            <a:alphaModFix/>
          </a:blip>
          <a:stretch>
            <a:fillRect/>
          </a:stretch>
        </p:blipFill>
        <p:spPr>
          <a:xfrm>
            <a:off x="10784608" y="344631"/>
            <a:ext cx="1025800" cy="721900"/>
          </a:xfrm>
          <a:prstGeom prst="rect">
            <a:avLst/>
          </a:prstGeom>
          <a:noFill/>
          <a:ln>
            <a:noFill/>
          </a:ln>
        </p:spPr>
      </p:pic>
      <p:sp>
        <p:nvSpPr>
          <p:cNvPr id="2" name="Rectangle 1">
            <a:extLst>
              <a:ext uri="{FF2B5EF4-FFF2-40B4-BE49-F238E27FC236}">
                <a16:creationId xmlns:a16="http://schemas.microsoft.com/office/drawing/2014/main" id="{F25D71D7-5514-4648-B9EC-F17E359DF65F}"/>
              </a:ext>
            </a:extLst>
          </p:cNvPr>
          <p:cNvSpPr/>
          <p:nvPr/>
        </p:nvSpPr>
        <p:spPr>
          <a:xfrm>
            <a:off x="7976383" y="6029732"/>
            <a:ext cx="3621514" cy="400110"/>
          </a:xfrm>
          <a:prstGeom prst="rect">
            <a:avLst/>
          </a:prstGeom>
        </p:spPr>
        <p:txBody>
          <a:bodyPr wrap="square">
            <a:spAutoFit/>
          </a:bodyPr>
          <a:lstStyle/>
          <a:p>
            <a:pPr algn="r"/>
            <a:r>
              <a:rPr lang="en-US" sz="2000" dirty="0">
                <a:solidFill>
                  <a:schemeClr val="bg1"/>
                </a:solidFill>
              </a:rPr>
              <a:t>Omri Allouche &amp; Tal Perry</a:t>
            </a:r>
            <a:endParaRPr lang="en-IL" sz="2000" dirty="0">
              <a:solidFill>
                <a:schemeClr val="bg1"/>
              </a:solidFill>
            </a:endParaRPr>
          </a:p>
        </p:txBody>
      </p:sp>
      <p:pic>
        <p:nvPicPr>
          <p:cNvPr id="11266" name="Picture 2" descr="https://lighttag.io/assets/img/logo.png">
            <a:extLst>
              <a:ext uri="{FF2B5EF4-FFF2-40B4-BE49-F238E27FC236}">
                <a16:creationId xmlns:a16="http://schemas.microsoft.com/office/drawing/2014/main" id="{551E50F8-9FD3-445D-B45A-73CD733ABD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1120" y="462678"/>
            <a:ext cx="1639465" cy="54758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1AB84C-4EC1-4A25-8FC9-D9CD33D6F330}"/>
              </a:ext>
            </a:extLst>
          </p:cNvPr>
          <p:cNvSpPr/>
          <p:nvPr/>
        </p:nvSpPr>
        <p:spPr>
          <a:xfrm>
            <a:off x="919403" y="4271277"/>
            <a:ext cx="6352958" cy="523220"/>
          </a:xfrm>
          <a:prstGeom prst="rect">
            <a:avLst/>
          </a:prstGeom>
        </p:spPr>
        <p:txBody>
          <a:bodyPr wrap="none">
            <a:spAutoFit/>
          </a:bodyPr>
          <a:lstStyle/>
          <a:p>
            <a:r>
              <a:rPr lang="en-US" sz="2800" dirty="0">
                <a:solidFill>
                  <a:srgbClr val="D7E0E8"/>
                </a:solidFill>
              </a:rPr>
              <a:t>Data Science Summit 2018 Workshop.</a:t>
            </a:r>
            <a:endParaRPr lang="en-IL" sz="2800" dirty="0"/>
          </a:p>
        </p:txBody>
      </p:sp>
    </p:spTree>
    <p:extLst>
      <p:ext uri="{BB962C8B-B14F-4D97-AF65-F5344CB8AC3E}">
        <p14:creationId xmlns:p14="http://schemas.microsoft.com/office/powerpoint/2010/main" val="1027541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4CEA-49F4-4966-A21D-F4B596C52E4E}"/>
              </a:ext>
            </a:extLst>
          </p:cNvPr>
          <p:cNvSpPr>
            <a:spLocks noGrp="1"/>
          </p:cNvSpPr>
          <p:nvPr>
            <p:ph type="title"/>
          </p:nvPr>
        </p:nvSpPr>
        <p:spPr/>
        <p:txBody>
          <a:bodyPr/>
          <a:lstStyle/>
          <a:p>
            <a:r>
              <a:rPr lang="en-GB" dirty="0"/>
              <a:t>Teaching Machines is an Expensive Business…</a:t>
            </a:r>
            <a:endParaRPr lang="en-IL" dirty="0"/>
          </a:p>
        </p:txBody>
      </p:sp>
      <p:sp>
        <p:nvSpPr>
          <p:cNvPr id="3" name="Content Placeholder 2">
            <a:extLst>
              <a:ext uri="{FF2B5EF4-FFF2-40B4-BE49-F238E27FC236}">
                <a16:creationId xmlns:a16="http://schemas.microsoft.com/office/drawing/2014/main" id="{9322FB46-656C-4230-B345-6F5582203E58}"/>
              </a:ext>
            </a:extLst>
          </p:cNvPr>
          <p:cNvSpPr>
            <a:spLocks noGrp="1"/>
          </p:cNvSpPr>
          <p:nvPr>
            <p:ph idx="1"/>
          </p:nvPr>
        </p:nvSpPr>
        <p:spPr>
          <a:xfrm>
            <a:off x="609601" y="1536632"/>
            <a:ext cx="7347003" cy="4544853"/>
          </a:xfrm>
        </p:spPr>
        <p:txBody>
          <a:bodyPr>
            <a:normAutofit lnSpcReduction="10000"/>
          </a:bodyPr>
          <a:lstStyle/>
          <a:p>
            <a:pPr>
              <a:lnSpc>
                <a:spcPct val="110000"/>
              </a:lnSpc>
              <a:spcAft>
                <a:spcPts val="900"/>
              </a:spcAft>
            </a:pPr>
            <a:r>
              <a:rPr lang="en-US" sz="2400" dirty="0"/>
              <a:t>Transcribing an hour of Speech ≈ $100</a:t>
            </a:r>
          </a:p>
          <a:p>
            <a:pPr>
              <a:lnSpc>
                <a:spcPct val="110000"/>
              </a:lnSpc>
              <a:spcAft>
                <a:spcPts val="900"/>
              </a:spcAft>
            </a:pPr>
            <a:r>
              <a:rPr lang="en-US" sz="2400" dirty="0"/>
              <a:t>You need roughly 1,000 hours for descent performance = $100,000</a:t>
            </a:r>
          </a:p>
          <a:p>
            <a:pPr>
              <a:lnSpc>
                <a:spcPct val="110000"/>
              </a:lnSpc>
              <a:spcAft>
                <a:spcPts val="900"/>
              </a:spcAft>
            </a:pPr>
            <a:r>
              <a:rPr lang="en-US" sz="2400" dirty="0"/>
              <a:t>Labeling a text sentence in </a:t>
            </a:r>
            <a:r>
              <a:rPr lang="en-US" sz="2400" dirty="0" err="1"/>
              <a:t>FigureEight</a:t>
            </a:r>
            <a:r>
              <a:rPr lang="en-US" sz="2400" dirty="0"/>
              <a:t> is ~10 cents</a:t>
            </a:r>
          </a:p>
          <a:p>
            <a:pPr>
              <a:lnSpc>
                <a:spcPct val="110000"/>
              </a:lnSpc>
              <a:spcAft>
                <a:spcPts val="900"/>
              </a:spcAft>
            </a:pPr>
            <a:r>
              <a:rPr lang="en-US" sz="2400" dirty="0"/>
              <a:t>Binary Classification Tasks with ~1-5% prevalence of target class × 1,000 sentences = $10,000 per task</a:t>
            </a:r>
          </a:p>
          <a:p>
            <a:pPr>
              <a:lnSpc>
                <a:spcPct val="110000"/>
              </a:lnSpc>
              <a:spcAft>
                <a:spcPts val="900"/>
              </a:spcAft>
            </a:pPr>
            <a:r>
              <a:rPr lang="en-US" sz="2400" dirty="0"/>
              <a:t>Annotating Sales calls requires domain expertise – hard to come by and expensive…</a:t>
            </a:r>
          </a:p>
        </p:txBody>
      </p:sp>
      <p:pic>
        <p:nvPicPr>
          <p:cNvPr id="12290" name="Picture 2" descr="Related image">
            <a:extLst>
              <a:ext uri="{FF2B5EF4-FFF2-40B4-BE49-F238E27FC236}">
                <a16:creationId xmlns:a16="http://schemas.microsoft.com/office/drawing/2014/main" id="{6A3B9B2B-E55E-409E-8E18-A3E5E0A8F8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604" y="1662480"/>
            <a:ext cx="3900670" cy="312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36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63D8-A2B8-4281-A477-3F70DD4966BD}"/>
              </a:ext>
            </a:extLst>
          </p:cNvPr>
          <p:cNvSpPr>
            <a:spLocks noGrp="1"/>
          </p:cNvSpPr>
          <p:nvPr>
            <p:ph type="title"/>
          </p:nvPr>
        </p:nvSpPr>
        <p:spPr/>
        <p:txBody>
          <a:bodyPr/>
          <a:lstStyle/>
          <a:p>
            <a:r>
              <a:rPr lang="en-US" dirty="0"/>
              <a:t>Action Items Detection</a:t>
            </a:r>
          </a:p>
        </p:txBody>
      </p:sp>
      <p:sp>
        <p:nvSpPr>
          <p:cNvPr id="3" name="Content Placeholder 2">
            <a:extLst>
              <a:ext uri="{FF2B5EF4-FFF2-40B4-BE49-F238E27FC236}">
                <a16:creationId xmlns:a16="http://schemas.microsoft.com/office/drawing/2014/main" id="{A236BAF9-F5E9-4E71-8176-D68E5DC36761}"/>
              </a:ext>
            </a:extLst>
          </p:cNvPr>
          <p:cNvSpPr>
            <a:spLocks noGrp="1"/>
          </p:cNvSpPr>
          <p:nvPr>
            <p:ph type="body" idx="4294967295"/>
          </p:nvPr>
        </p:nvSpPr>
        <p:spPr>
          <a:xfrm>
            <a:off x="609600" y="1463039"/>
            <a:ext cx="10972800" cy="4783377"/>
          </a:xfrm>
        </p:spPr>
        <p:txBody>
          <a:bodyPr>
            <a:normAutofit/>
          </a:bodyPr>
          <a:lstStyle/>
          <a:p>
            <a:pPr marL="152396" indent="0" fontAlgn="base">
              <a:lnSpc>
                <a:spcPct val="130000"/>
              </a:lnSpc>
              <a:spcAft>
                <a:spcPts val="600"/>
              </a:spcAft>
              <a:buNone/>
            </a:pPr>
            <a:r>
              <a:rPr lang="en-US" sz="2400" i="1" dirty="0">
                <a:solidFill>
                  <a:srgbClr val="00B050"/>
                </a:solidFill>
              </a:rPr>
              <a:t>	I will send you an email after the call</a:t>
            </a:r>
            <a:br>
              <a:rPr lang="en-US" sz="2400" i="1" dirty="0">
                <a:solidFill>
                  <a:srgbClr val="00B050"/>
                </a:solidFill>
              </a:rPr>
            </a:br>
            <a:r>
              <a:rPr lang="en-US" sz="2400" i="1" dirty="0">
                <a:solidFill>
                  <a:srgbClr val="00B050"/>
                </a:solidFill>
              </a:rPr>
              <a:t>	Let’s touch base next Tuesday</a:t>
            </a:r>
            <a:br>
              <a:rPr lang="en-US" sz="2400" i="1" dirty="0">
                <a:solidFill>
                  <a:srgbClr val="00B050"/>
                </a:solidFill>
              </a:rPr>
            </a:br>
            <a:r>
              <a:rPr lang="en-US" sz="2400" i="1" dirty="0">
                <a:solidFill>
                  <a:srgbClr val="00B050"/>
                </a:solidFill>
              </a:rPr>
              <a:t>	</a:t>
            </a:r>
            <a:r>
              <a:rPr lang="en-US" sz="2400" i="1" dirty="0">
                <a:solidFill>
                  <a:srgbClr val="F62A43"/>
                </a:solidFill>
              </a:rPr>
              <a:t>Let me share my screen...</a:t>
            </a:r>
          </a:p>
          <a:p>
            <a:pPr marL="152396" indent="0" fontAlgn="base">
              <a:lnSpc>
                <a:spcPct val="130000"/>
              </a:lnSpc>
              <a:buNone/>
            </a:pPr>
            <a:endParaRPr lang="en-US" sz="2400" dirty="0"/>
          </a:p>
          <a:p>
            <a:pPr marL="152396" indent="0" fontAlgn="base">
              <a:lnSpc>
                <a:spcPct val="130000"/>
              </a:lnSpc>
              <a:buNone/>
            </a:pPr>
            <a:r>
              <a:rPr lang="en-US" sz="2400" dirty="0"/>
              <a:t>Other features can indicate an Action Item:</a:t>
            </a:r>
          </a:p>
          <a:p>
            <a:pPr fontAlgn="base">
              <a:lnSpc>
                <a:spcPct val="130000"/>
              </a:lnSpc>
            </a:pPr>
            <a:r>
              <a:rPr lang="en-US" sz="2400" dirty="0"/>
              <a:t>Action items are mostly said by Sales Rep</a:t>
            </a:r>
          </a:p>
          <a:p>
            <a:pPr fontAlgn="base">
              <a:lnSpc>
                <a:spcPct val="130000"/>
              </a:lnSpc>
            </a:pPr>
            <a:r>
              <a:rPr lang="en-US" sz="2400" dirty="0"/>
              <a:t>Action items mostly appear at the end of the call</a:t>
            </a:r>
          </a:p>
          <a:p>
            <a:pPr fontAlgn="base">
              <a:lnSpc>
                <a:spcPct val="130000"/>
              </a:lnSpc>
            </a:pPr>
            <a:r>
              <a:rPr lang="en-US" sz="2400" dirty="0"/>
              <a:t>Action items are usually the last sentence in a paragraph</a:t>
            </a:r>
          </a:p>
        </p:txBody>
      </p:sp>
      <p:pic>
        <p:nvPicPr>
          <p:cNvPr id="7" name="Picture 6">
            <a:extLst>
              <a:ext uri="{FF2B5EF4-FFF2-40B4-BE49-F238E27FC236}">
                <a16:creationId xmlns:a16="http://schemas.microsoft.com/office/drawing/2014/main" id="{CAA241A6-2360-4DA0-B33D-55A7728AB154}"/>
              </a:ext>
            </a:extLst>
          </p:cNvPr>
          <p:cNvPicPr>
            <a:picLocks noChangeAspect="1"/>
          </p:cNvPicPr>
          <p:nvPr/>
        </p:nvPicPr>
        <p:blipFill>
          <a:blip r:embed="rId2"/>
          <a:stretch>
            <a:fillRect/>
          </a:stretch>
        </p:blipFill>
        <p:spPr>
          <a:xfrm>
            <a:off x="9523826" y="231280"/>
            <a:ext cx="2337181" cy="3138501"/>
          </a:xfrm>
          <a:prstGeom prst="rect">
            <a:avLst/>
          </a:prstGeom>
        </p:spPr>
      </p:pic>
    </p:spTree>
    <p:extLst>
      <p:ext uri="{BB962C8B-B14F-4D97-AF65-F5344CB8AC3E}">
        <p14:creationId xmlns:p14="http://schemas.microsoft.com/office/powerpoint/2010/main" val="3553242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CD576-BC0C-4159-95C7-261313C1CB98}"/>
              </a:ext>
            </a:extLst>
          </p:cNvPr>
          <p:cNvSpPr>
            <a:spLocks noGrp="1"/>
          </p:cNvSpPr>
          <p:nvPr>
            <p:ph type="title"/>
          </p:nvPr>
        </p:nvSpPr>
        <p:spPr/>
        <p:txBody>
          <a:bodyPr/>
          <a:lstStyle/>
          <a:p>
            <a:r>
              <a:rPr lang="en-US" dirty="0"/>
              <a:t>Action Items Detection</a:t>
            </a:r>
            <a:endParaRPr lang="en-IL" dirty="0"/>
          </a:p>
        </p:txBody>
      </p:sp>
      <p:sp>
        <p:nvSpPr>
          <p:cNvPr id="3" name="Content Placeholder 2">
            <a:extLst>
              <a:ext uri="{FF2B5EF4-FFF2-40B4-BE49-F238E27FC236}">
                <a16:creationId xmlns:a16="http://schemas.microsoft.com/office/drawing/2014/main" id="{B7E023F0-39FA-4B62-8939-44FFDE7B8B06}"/>
              </a:ext>
            </a:extLst>
          </p:cNvPr>
          <p:cNvSpPr>
            <a:spLocks noGrp="1"/>
          </p:cNvSpPr>
          <p:nvPr>
            <p:ph idx="1"/>
          </p:nvPr>
        </p:nvSpPr>
        <p:spPr/>
        <p:txBody>
          <a:bodyPr>
            <a:normAutofit lnSpcReduction="10000"/>
          </a:bodyPr>
          <a:lstStyle/>
          <a:p>
            <a:r>
              <a:rPr lang="en-US" sz="2000" dirty="0"/>
              <a:t>Many sentences are obviously not an Action Item – </a:t>
            </a:r>
          </a:p>
          <a:p>
            <a:pPr lvl="1">
              <a:lnSpc>
                <a:spcPct val="120000"/>
              </a:lnSpc>
              <a:spcBef>
                <a:spcPts val="0"/>
              </a:spcBef>
              <a:spcAft>
                <a:spcPts val="600"/>
              </a:spcAft>
            </a:pPr>
            <a:r>
              <a:rPr lang="en-US" sz="2000" i="1" dirty="0">
                <a:solidFill>
                  <a:srgbClr val="FF0000"/>
                </a:solidFill>
              </a:rPr>
              <a:t>Hey Josh. How are you?</a:t>
            </a:r>
          </a:p>
          <a:p>
            <a:pPr lvl="1">
              <a:lnSpc>
                <a:spcPct val="120000"/>
              </a:lnSpc>
              <a:spcBef>
                <a:spcPts val="0"/>
              </a:spcBef>
              <a:spcAft>
                <a:spcPts val="600"/>
              </a:spcAft>
            </a:pPr>
            <a:r>
              <a:rPr lang="en-US" sz="2000" i="1" dirty="0">
                <a:solidFill>
                  <a:srgbClr val="FF0000"/>
                </a:solidFill>
              </a:rPr>
              <a:t>Yeah, it’s been raining all day here.</a:t>
            </a:r>
          </a:p>
          <a:p>
            <a:pPr lvl="1">
              <a:lnSpc>
                <a:spcPct val="120000"/>
              </a:lnSpc>
              <a:spcBef>
                <a:spcPts val="0"/>
              </a:spcBef>
              <a:spcAft>
                <a:spcPts val="600"/>
              </a:spcAft>
            </a:pPr>
            <a:r>
              <a:rPr lang="en-US" sz="2000" i="1" dirty="0">
                <a:solidFill>
                  <a:srgbClr val="FF0000"/>
                </a:solidFill>
              </a:rPr>
              <a:t>Can you hear me?</a:t>
            </a:r>
          </a:p>
          <a:p>
            <a:pPr lvl="1">
              <a:lnSpc>
                <a:spcPct val="120000"/>
              </a:lnSpc>
              <a:spcBef>
                <a:spcPts val="0"/>
              </a:spcBef>
              <a:spcAft>
                <a:spcPts val="600"/>
              </a:spcAft>
            </a:pPr>
            <a:r>
              <a:rPr lang="en-US" sz="2000" i="1" dirty="0">
                <a:solidFill>
                  <a:srgbClr val="FF0000"/>
                </a:solidFill>
              </a:rPr>
              <a:t>…</a:t>
            </a:r>
          </a:p>
          <a:p>
            <a:r>
              <a:rPr lang="en-US" sz="2000" dirty="0"/>
              <a:t>We don’t want to spend precious labeling time on them</a:t>
            </a:r>
          </a:p>
          <a:p>
            <a:r>
              <a:rPr lang="en-US" sz="2000" b="1" dirty="0"/>
              <a:t>Claim: </a:t>
            </a:r>
            <a:r>
              <a:rPr lang="en-US" sz="2000" dirty="0"/>
              <a:t>Even a basic model can detect if a sentence is:</a:t>
            </a:r>
          </a:p>
          <a:p>
            <a:pPr lvl="1">
              <a:lnSpc>
                <a:spcPct val="120000"/>
              </a:lnSpc>
              <a:spcBef>
                <a:spcPts val="0"/>
              </a:spcBef>
              <a:spcAft>
                <a:spcPts val="600"/>
              </a:spcAft>
            </a:pPr>
            <a:r>
              <a:rPr lang="en-US" sz="2000" dirty="0">
                <a:solidFill>
                  <a:srgbClr val="00B050"/>
                </a:solidFill>
              </a:rPr>
              <a:t>Definitely an Action Item</a:t>
            </a:r>
          </a:p>
          <a:p>
            <a:pPr lvl="1">
              <a:lnSpc>
                <a:spcPct val="120000"/>
              </a:lnSpc>
              <a:spcBef>
                <a:spcPts val="0"/>
              </a:spcBef>
              <a:spcAft>
                <a:spcPts val="600"/>
              </a:spcAft>
            </a:pPr>
            <a:r>
              <a:rPr lang="en-US" sz="2000" dirty="0">
                <a:solidFill>
                  <a:srgbClr val="FF0000"/>
                </a:solidFill>
              </a:rPr>
              <a:t>Definitely not an Action Item</a:t>
            </a:r>
          </a:p>
          <a:p>
            <a:pPr lvl="1">
              <a:lnSpc>
                <a:spcPct val="120000"/>
              </a:lnSpc>
              <a:spcBef>
                <a:spcPts val="0"/>
              </a:spcBef>
              <a:spcAft>
                <a:spcPts val="600"/>
              </a:spcAft>
            </a:pPr>
            <a:r>
              <a:rPr lang="en-US" sz="2000" dirty="0">
                <a:solidFill>
                  <a:schemeClr val="bg1">
                    <a:lumMod val="50000"/>
                  </a:schemeClr>
                </a:solidFill>
              </a:rPr>
              <a:t>Might be an Action Item</a:t>
            </a:r>
            <a:endParaRPr lang="en-IL" sz="2000" dirty="0">
              <a:solidFill>
                <a:schemeClr val="bg1">
                  <a:lumMod val="50000"/>
                </a:schemeClr>
              </a:solidFill>
            </a:endParaRPr>
          </a:p>
        </p:txBody>
      </p:sp>
      <p:sp>
        <p:nvSpPr>
          <p:cNvPr id="4" name="Slide Number Placeholder 3">
            <a:extLst>
              <a:ext uri="{FF2B5EF4-FFF2-40B4-BE49-F238E27FC236}">
                <a16:creationId xmlns:a16="http://schemas.microsoft.com/office/drawing/2014/main" id="{23AFB8F0-3AAE-455F-BA55-0B94284A155F}"/>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12</a:t>
            </a:fld>
            <a:endParaRPr lang="en-US"/>
          </a:p>
        </p:txBody>
      </p:sp>
      <p:pic>
        <p:nvPicPr>
          <p:cNvPr id="5" name="Picture 4">
            <a:extLst>
              <a:ext uri="{FF2B5EF4-FFF2-40B4-BE49-F238E27FC236}">
                <a16:creationId xmlns:a16="http://schemas.microsoft.com/office/drawing/2014/main" id="{4C085B56-7B93-4F68-ABFE-79F1989AB8EE}"/>
              </a:ext>
            </a:extLst>
          </p:cNvPr>
          <p:cNvPicPr>
            <a:picLocks noChangeAspect="1"/>
          </p:cNvPicPr>
          <p:nvPr/>
        </p:nvPicPr>
        <p:blipFill>
          <a:blip r:embed="rId2"/>
          <a:stretch>
            <a:fillRect/>
          </a:stretch>
        </p:blipFill>
        <p:spPr>
          <a:xfrm>
            <a:off x="9523826" y="231280"/>
            <a:ext cx="2337181" cy="3138501"/>
          </a:xfrm>
          <a:prstGeom prst="rect">
            <a:avLst/>
          </a:prstGeom>
        </p:spPr>
      </p:pic>
    </p:spTree>
    <p:extLst>
      <p:ext uri="{BB962C8B-B14F-4D97-AF65-F5344CB8AC3E}">
        <p14:creationId xmlns:p14="http://schemas.microsoft.com/office/powerpoint/2010/main" val="3669853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52530-836F-43B2-9A12-0E62B1B968D9}"/>
              </a:ext>
            </a:extLst>
          </p:cNvPr>
          <p:cNvSpPr>
            <a:spLocks noGrp="1"/>
          </p:cNvSpPr>
          <p:nvPr>
            <p:ph type="title"/>
          </p:nvPr>
        </p:nvSpPr>
        <p:spPr/>
        <p:txBody>
          <a:bodyPr/>
          <a:lstStyle/>
          <a:p>
            <a:r>
              <a:rPr lang="en-US" dirty="0"/>
              <a:t>Concepts rooted in other Machine Learning concepts</a:t>
            </a:r>
            <a:endParaRPr lang="en-IL" dirty="0"/>
          </a:p>
        </p:txBody>
      </p:sp>
      <p:sp>
        <p:nvSpPr>
          <p:cNvPr id="4" name="Slide Number Placeholder 3">
            <a:extLst>
              <a:ext uri="{FF2B5EF4-FFF2-40B4-BE49-F238E27FC236}">
                <a16:creationId xmlns:a16="http://schemas.microsoft.com/office/drawing/2014/main" id="{460BA5A0-699D-46C1-A8EF-F809416EC159}"/>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13</a:t>
            </a:fld>
            <a:endParaRPr lang="en-US"/>
          </a:p>
        </p:txBody>
      </p:sp>
      <p:grpSp>
        <p:nvGrpSpPr>
          <p:cNvPr id="5" name="Group 4">
            <a:extLst>
              <a:ext uri="{FF2B5EF4-FFF2-40B4-BE49-F238E27FC236}">
                <a16:creationId xmlns:a16="http://schemas.microsoft.com/office/drawing/2014/main" id="{5920D3CE-5B13-4DE2-9BEE-162A770BBBDB}"/>
              </a:ext>
            </a:extLst>
          </p:cNvPr>
          <p:cNvGrpSpPr/>
          <p:nvPr/>
        </p:nvGrpSpPr>
        <p:grpSpPr>
          <a:xfrm>
            <a:off x="1208309" y="2939427"/>
            <a:ext cx="4082148" cy="3388409"/>
            <a:chOff x="1600200" y="2133601"/>
            <a:chExt cx="4502150" cy="3737034"/>
          </a:xfrm>
        </p:grpSpPr>
        <p:sp>
          <p:nvSpPr>
            <p:cNvPr id="6" name="Rectangle 5">
              <a:extLst>
                <a:ext uri="{FF2B5EF4-FFF2-40B4-BE49-F238E27FC236}">
                  <a16:creationId xmlns:a16="http://schemas.microsoft.com/office/drawing/2014/main" id="{9B2F18CE-F77C-44B1-B02A-DE71773C2C8E}"/>
                </a:ext>
              </a:extLst>
            </p:cNvPr>
            <p:cNvSpPr>
              <a:spLocks noChangeArrowheads="1"/>
            </p:cNvSpPr>
            <p:nvPr/>
          </p:nvSpPr>
          <p:spPr bwMode="auto">
            <a:xfrm>
              <a:off x="5181601" y="5470525"/>
              <a:ext cx="917239" cy="400110"/>
            </a:xfrm>
            <a:prstGeom prst="rect">
              <a:avLst/>
            </a:prstGeom>
            <a:noFill/>
            <a:ln w="9525">
              <a:noFill/>
              <a:miter lim="800000"/>
              <a:headEnd/>
              <a:tailEnd/>
            </a:ln>
          </p:spPr>
          <p:txBody>
            <a:bodyPr wrap="none">
              <a:spAutoFit/>
            </a:bodyPr>
            <a:lstStyle/>
            <a:p>
              <a:r>
                <a:rPr lang="en-US" sz="2000"/>
                <a:t>Margin</a:t>
              </a:r>
            </a:p>
          </p:txBody>
        </p:sp>
        <p:sp>
          <p:nvSpPr>
            <p:cNvPr id="7" name="Oval 6">
              <a:extLst>
                <a:ext uri="{FF2B5EF4-FFF2-40B4-BE49-F238E27FC236}">
                  <a16:creationId xmlns:a16="http://schemas.microsoft.com/office/drawing/2014/main" id="{A1D201A5-5475-48DF-9F87-BA06149B447B}"/>
                </a:ext>
              </a:extLst>
            </p:cNvPr>
            <p:cNvSpPr>
              <a:spLocks noChangeArrowheads="1"/>
            </p:cNvSpPr>
            <p:nvPr/>
          </p:nvSpPr>
          <p:spPr bwMode="auto">
            <a:xfrm>
              <a:off x="2182813" y="3614739"/>
              <a:ext cx="125412"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8" name="Oval 7">
              <a:extLst>
                <a:ext uri="{FF2B5EF4-FFF2-40B4-BE49-F238E27FC236}">
                  <a16:creationId xmlns:a16="http://schemas.microsoft.com/office/drawing/2014/main" id="{E5D55638-4F48-4A03-AD54-F72BE511C7E4}"/>
                </a:ext>
              </a:extLst>
            </p:cNvPr>
            <p:cNvSpPr>
              <a:spLocks noChangeArrowheads="1"/>
            </p:cNvSpPr>
            <p:nvPr/>
          </p:nvSpPr>
          <p:spPr bwMode="auto">
            <a:xfrm>
              <a:off x="2751138" y="3676650"/>
              <a:ext cx="127000" cy="122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9" name="Oval 8">
              <a:extLst>
                <a:ext uri="{FF2B5EF4-FFF2-40B4-BE49-F238E27FC236}">
                  <a16:creationId xmlns:a16="http://schemas.microsoft.com/office/drawing/2014/main" id="{1EEEC8A0-895E-4C43-AAE7-7B0622607F9C}"/>
                </a:ext>
              </a:extLst>
            </p:cNvPr>
            <p:cNvSpPr>
              <a:spLocks noChangeArrowheads="1"/>
            </p:cNvSpPr>
            <p:nvPr/>
          </p:nvSpPr>
          <p:spPr bwMode="auto">
            <a:xfrm>
              <a:off x="2751138" y="4232275"/>
              <a:ext cx="127000" cy="122238"/>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0" name="Oval 9">
              <a:extLst>
                <a:ext uri="{FF2B5EF4-FFF2-40B4-BE49-F238E27FC236}">
                  <a16:creationId xmlns:a16="http://schemas.microsoft.com/office/drawing/2014/main" id="{EB7AEB96-D5C0-4929-8E87-825886030780}"/>
                </a:ext>
              </a:extLst>
            </p:cNvPr>
            <p:cNvSpPr>
              <a:spLocks noChangeArrowheads="1"/>
            </p:cNvSpPr>
            <p:nvPr/>
          </p:nvSpPr>
          <p:spPr bwMode="auto">
            <a:xfrm>
              <a:off x="2119313" y="3860801"/>
              <a:ext cx="127000"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1" name="Oval 10">
              <a:extLst>
                <a:ext uri="{FF2B5EF4-FFF2-40B4-BE49-F238E27FC236}">
                  <a16:creationId xmlns:a16="http://schemas.microsoft.com/office/drawing/2014/main" id="{21800784-FDB6-4908-91B4-6AD20793C85A}"/>
                </a:ext>
              </a:extLst>
            </p:cNvPr>
            <p:cNvSpPr>
              <a:spLocks noChangeArrowheads="1"/>
            </p:cNvSpPr>
            <p:nvPr/>
          </p:nvSpPr>
          <p:spPr bwMode="auto">
            <a:xfrm>
              <a:off x="4079876" y="2873376"/>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2" name="Oval 11">
              <a:extLst>
                <a:ext uri="{FF2B5EF4-FFF2-40B4-BE49-F238E27FC236}">
                  <a16:creationId xmlns:a16="http://schemas.microsoft.com/office/drawing/2014/main" id="{3F24272F-18F2-454D-AC75-515EB2FA6EBE}"/>
                </a:ext>
              </a:extLst>
            </p:cNvPr>
            <p:cNvSpPr>
              <a:spLocks noChangeArrowheads="1"/>
            </p:cNvSpPr>
            <p:nvPr/>
          </p:nvSpPr>
          <p:spPr bwMode="auto">
            <a:xfrm>
              <a:off x="4711700" y="3121026"/>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3" name="Oval 12">
              <a:extLst>
                <a:ext uri="{FF2B5EF4-FFF2-40B4-BE49-F238E27FC236}">
                  <a16:creationId xmlns:a16="http://schemas.microsoft.com/office/drawing/2014/main" id="{C26DA0A7-A207-49D5-8C3E-1B74B75B5B3C}"/>
                </a:ext>
              </a:extLst>
            </p:cNvPr>
            <p:cNvSpPr>
              <a:spLocks noChangeArrowheads="1"/>
            </p:cNvSpPr>
            <p:nvPr/>
          </p:nvSpPr>
          <p:spPr bwMode="auto">
            <a:xfrm>
              <a:off x="4902201" y="3676650"/>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4" name="Oval 13">
              <a:extLst>
                <a:ext uri="{FF2B5EF4-FFF2-40B4-BE49-F238E27FC236}">
                  <a16:creationId xmlns:a16="http://schemas.microsoft.com/office/drawing/2014/main" id="{CACC195F-6CD4-43BD-9160-C15CBE415B44}"/>
                </a:ext>
              </a:extLst>
            </p:cNvPr>
            <p:cNvSpPr>
              <a:spLocks noChangeArrowheads="1"/>
            </p:cNvSpPr>
            <p:nvPr/>
          </p:nvSpPr>
          <p:spPr bwMode="auto">
            <a:xfrm>
              <a:off x="3700463" y="2627314"/>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5" name="Oval 14">
              <a:extLst>
                <a:ext uri="{FF2B5EF4-FFF2-40B4-BE49-F238E27FC236}">
                  <a16:creationId xmlns:a16="http://schemas.microsoft.com/office/drawing/2014/main" id="{88E50DD1-4646-40E9-AA9D-01A2DE9E7D67}"/>
                </a:ext>
              </a:extLst>
            </p:cNvPr>
            <p:cNvSpPr>
              <a:spLocks noChangeArrowheads="1"/>
            </p:cNvSpPr>
            <p:nvPr/>
          </p:nvSpPr>
          <p:spPr bwMode="auto">
            <a:xfrm>
              <a:off x="5407025" y="4292601"/>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6" name="Oval 15">
              <a:extLst>
                <a:ext uri="{FF2B5EF4-FFF2-40B4-BE49-F238E27FC236}">
                  <a16:creationId xmlns:a16="http://schemas.microsoft.com/office/drawing/2014/main" id="{78ECF04D-9061-4F92-9BA0-CA2844713955}"/>
                </a:ext>
              </a:extLst>
            </p:cNvPr>
            <p:cNvSpPr>
              <a:spLocks noChangeArrowheads="1"/>
            </p:cNvSpPr>
            <p:nvPr/>
          </p:nvSpPr>
          <p:spPr bwMode="auto">
            <a:xfrm>
              <a:off x="5597526" y="336708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7" name="Oval 16">
              <a:extLst>
                <a:ext uri="{FF2B5EF4-FFF2-40B4-BE49-F238E27FC236}">
                  <a16:creationId xmlns:a16="http://schemas.microsoft.com/office/drawing/2014/main" id="{666B77FC-A032-492E-B551-F8A6667DDBF5}"/>
                </a:ext>
              </a:extLst>
            </p:cNvPr>
            <p:cNvSpPr>
              <a:spLocks noChangeArrowheads="1"/>
            </p:cNvSpPr>
            <p:nvPr/>
          </p:nvSpPr>
          <p:spPr bwMode="auto">
            <a:xfrm>
              <a:off x="3384551" y="5033964"/>
              <a:ext cx="125413"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18" name="Oval 17">
              <a:extLst>
                <a:ext uri="{FF2B5EF4-FFF2-40B4-BE49-F238E27FC236}">
                  <a16:creationId xmlns:a16="http://schemas.microsoft.com/office/drawing/2014/main" id="{AB3EEABF-1529-4466-8063-A8202CCC2DFE}"/>
                </a:ext>
              </a:extLst>
            </p:cNvPr>
            <p:cNvSpPr>
              <a:spLocks noChangeArrowheads="1"/>
            </p:cNvSpPr>
            <p:nvPr/>
          </p:nvSpPr>
          <p:spPr bwMode="auto">
            <a:xfrm>
              <a:off x="4902201" y="2441576"/>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19" name="Oval 18">
              <a:extLst>
                <a:ext uri="{FF2B5EF4-FFF2-40B4-BE49-F238E27FC236}">
                  <a16:creationId xmlns:a16="http://schemas.microsoft.com/office/drawing/2014/main" id="{D9508702-3AB5-4C2D-80B7-DEAEBCCC90E6}"/>
                </a:ext>
              </a:extLst>
            </p:cNvPr>
            <p:cNvSpPr>
              <a:spLocks noChangeArrowheads="1"/>
            </p:cNvSpPr>
            <p:nvPr/>
          </p:nvSpPr>
          <p:spPr bwMode="auto">
            <a:xfrm>
              <a:off x="5976938" y="4108451"/>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20" name="Line 19">
              <a:extLst>
                <a:ext uri="{FF2B5EF4-FFF2-40B4-BE49-F238E27FC236}">
                  <a16:creationId xmlns:a16="http://schemas.microsoft.com/office/drawing/2014/main" id="{DF025D65-0DAF-4756-BC28-33DA817C0365}"/>
                </a:ext>
              </a:extLst>
            </p:cNvPr>
            <p:cNvSpPr>
              <a:spLocks noChangeShapeType="1"/>
            </p:cNvSpPr>
            <p:nvPr/>
          </p:nvSpPr>
          <p:spPr bwMode="auto">
            <a:xfrm>
              <a:off x="2941639" y="2441576"/>
              <a:ext cx="2276475" cy="2962275"/>
            </a:xfrm>
            <a:prstGeom prst="line">
              <a:avLst/>
            </a:prstGeom>
            <a:noFill/>
            <a:ln w="38100">
              <a:solidFill>
                <a:schemeClr val="tx1"/>
              </a:solidFill>
              <a:round/>
              <a:headEnd/>
              <a:tailEnd/>
            </a:ln>
          </p:spPr>
          <p:txBody>
            <a:bodyPr/>
            <a:lstStyle/>
            <a:p>
              <a:endParaRPr lang="en-US"/>
            </a:p>
          </p:txBody>
        </p:sp>
        <p:sp>
          <p:nvSpPr>
            <p:cNvPr id="21" name="Oval 20">
              <a:extLst>
                <a:ext uri="{FF2B5EF4-FFF2-40B4-BE49-F238E27FC236}">
                  <a16:creationId xmlns:a16="http://schemas.microsoft.com/office/drawing/2014/main" id="{761C9D25-3692-476B-9500-E33F534A3C32}"/>
                </a:ext>
              </a:extLst>
            </p:cNvPr>
            <p:cNvSpPr>
              <a:spLocks noChangeArrowheads="1"/>
            </p:cNvSpPr>
            <p:nvPr/>
          </p:nvSpPr>
          <p:spPr bwMode="auto">
            <a:xfrm>
              <a:off x="3952875" y="2133601"/>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22" name="Oval 21">
              <a:extLst>
                <a:ext uri="{FF2B5EF4-FFF2-40B4-BE49-F238E27FC236}">
                  <a16:creationId xmlns:a16="http://schemas.microsoft.com/office/drawing/2014/main" id="{045ACF5E-23B9-4CC5-8016-740095A81FE8}"/>
                </a:ext>
              </a:extLst>
            </p:cNvPr>
            <p:cNvSpPr>
              <a:spLocks noChangeArrowheads="1"/>
            </p:cNvSpPr>
            <p:nvPr/>
          </p:nvSpPr>
          <p:spPr bwMode="auto">
            <a:xfrm>
              <a:off x="4079876" y="5403851"/>
              <a:ext cx="125413"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23" name="Line 22">
              <a:extLst>
                <a:ext uri="{FF2B5EF4-FFF2-40B4-BE49-F238E27FC236}">
                  <a16:creationId xmlns:a16="http://schemas.microsoft.com/office/drawing/2014/main" id="{90E9A08F-097A-4DC5-B970-6DA6AFB339BC}"/>
                </a:ext>
              </a:extLst>
            </p:cNvPr>
            <p:cNvSpPr>
              <a:spLocks noChangeShapeType="1"/>
            </p:cNvSpPr>
            <p:nvPr/>
          </p:nvSpPr>
          <p:spPr bwMode="auto">
            <a:xfrm>
              <a:off x="2625726" y="2689226"/>
              <a:ext cx="2276475" cy="2962275"/>
            </a:xfrm>
            <a:prstGeom prst="line">
              <a:avLst/>
            </a:prstGeom>
            <a:noFill/>
            <a:ln w="38100">
              <a:solidFill>
                <a:schemeClr val="tx1"/>
              </a:solidFill>
              <a:prstDash val="dash"/>
              <a:round/>
              <a:headEnd/>
              <a:tailEnd/>
            </a:ln>
          </p:spPr>
          <p:txBody>
            <a:bodyPr/>
            <a:lstStyle/>
            <a:p>
              <a:endParaRPr lang="en-US"/>
            </a:p>
          </p:txBody>
        </p:sp>
        <p:sp>
          <p:nvSpPr>
            <p:cNvPr id="24" name="Line 23">
              <a:extLst>
                <a:ext uri="{FF2B5EF4-FFF2-40B4-BE49-F238E27FC236}">
                  <a16:creationId xmlns:a16="http://schemas.microsoft.com/office/drawing/2014/main" id="{F99DE4DC-C70A-4D87-B34D-507FFC5B0C9C}"/>
                </a:ext>
              </a:extLst>
            </p:cNvPr>
            <p:cNvSpPr>
              <a:spLocks noChangeShapeType="1"/>
            </p:cNvSpPr>
            <p:nvPr/>
          </p:nvSpPr>
          <p:spPr bwMode="auto">
            <a:xfrm>
              <a:off x="3257551" y="2257425"/>
              <a:ext cx="2212975" cy="2838450"/>
            </a:xfrm>
            <a:prstGeom prst="line">
              <a:avLst/>
            </a:prstGeom>
            <a:noFill/>
            <a:ln w="38100">
              <a:solidFill>
                <a:schemeClr val="tx1"/>
              </a:solidFill>
              <a:prstDash val="dash"/>
              <a:round/>
              <a:headEnd/>
              <a:tailEnd/>
            </a:ln>
          </p:spPr>
          <p:txBody>
            <a:bodyPr/>
            <a:lstStyle/>
            <a:p>
              <a:endParaRPr lang="en-US"/>
            </a:p>
          </p:txBody>
        </p:sp>
        <p:sp>
          <p:nvSpPr>
            <p:cNvPr id="25" name="Oval 24">
              <a:extLst>
                <a:ext uri="{FF2B5EF4-FFF2-40B4-BE49-F238E27FC236}">
                  <a16:creationId xmlns:a16="http://schemas.microsoft.com/office/drawing/2014/main" id="{D89CDBBF-EBE8-4B8D-B393-B05E2476566E}"/>
                </a:ext>
              </a:extLst>
            </p:cNvPr>
            <p:cNvSpPr>
              <a:spLocks noChangeArrowheads="1"/>
            </p:cNvSpPr>
            <p:nvPr/>
          </p:nvSpPr>
          <p:spPr bwMode="auto">
            <a:xfrm>
              <a:off x="3384551" y="3738564"/>
              <a:ext cx="125413" cy="122237"/>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26" name="Oval 25">
              <a:extLst>
                <a:ext uri="{FF2B5EF4-FFF2-40B4-BE49-F238E27FC236}">
                  <a16:creationId xmlns:a16="http://schemas.microsoft.com/office/drawing/2014/main" id="{CE1C6D0D-89B9-430B-A61E-75CF82781EFE}"/>
                </a:ext>
              </a:extLst>
            </p:cNvPr>
            <p:cNvSpPr>
              <a:spLocks noChangeArrowheads="1"/>
            </p:cNvSpPr>
            <p:nvPr/>
          </p:nvSpPr>
          <p:spPr bwMode="auto">
            <a:xfrm>
              <a:off x="3889375" y="4416426"/>
              <a:ext cx="127000" cy="123825"/>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27" name="Oval 26">
              <a:extLst>
                <a:ext uri="{FF2B5EF4-FFF2-40B4-BE49-F238E27FC236}">
                  <a16:creationId xmlns:a16="http://schemas.microsoft.com/office/drawing/2014/main" id="{ADEFC1D4-CEE7-483A-9FED-EEA0B9CFE473}"/>
                </a:ext>
              </a:extLst>
            </p:cNvPr>
            <p:cNvSpPr>
              <a:spLocks noChangeArrowheads="1"/>
            </p:cNvSpPr>
            <p:nvPr/>
          </p:nvSpPr>
          <p:spPr bwMode="auto">
            <a:xfrm>
              <a:off x="4332288" y="3676650"/>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28" name="Line 27">
              <a:extLst>
                <a:ext uri="{FF2B5EF4-FFF2-40B4-BE49-F238E27FC236}">
                  <a16:creationId xmlns:a16="http://schemas.microsoft.com/office/drawing/2014/main" id="{6C8EEED4-D964-448A-9FFE-3ECE5513F23D}"/>
                </a:ext>
              </a:extLst>
            </p:cNvPr>
            <p:cNvSpPr>
              <a:spLocks noChangeShapeType="1"/>
            </p:cNvSpPr>
            <p:nvPr/>
          </p:nvSpPr>
          <p:spPr bwMode="auto">
            <a:xfrm flipV="1">
              <a:off x="4902201" y="5157788"/>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29" name="Freeform 28">
              <a:extLst>
                <a:ext uri="{FF2B5EF4-FFF2-40B4-BE49-F238E27FC236}">
                  <a16:creationId xmlns:a16="http://schemas.microsoft.com/office/drawing/2014/main" id="{00CBFDFB-4145-4B7C-B8D0-ADB30766E2DF}"/>
                </a:ext>
              </a:extLst>
            </p:cNvPr>
            <p:cNvSpPr>
              <a:spLocks/>
            </p:cNvSpPr>
            <p:nvPr/>
          </p:nvSpPr>
          <p:spPr bwMode="auto">
            <a:xfrm>
              <a:off x="2339976" y="3984626"/>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30" name="Freeform 29">
              <a:extLst>
                <a:ext uri="{FF2B5EF4-FFF2-40B4-BE49-F238E27FC236}">
                  <a16:creationId xmlns:a16="http://schemas.microsoft.com/office/drawing/2014/main" id="{6D9BF430-C359-4EAD-82CD-56B98B40D1FA}"/>
                </a:ext>
              </a:extLst>
            </p:cNvPr>
            <p:cNvSpPr>
              <a:spLocks/>
            </p:cNvSpPr>
            <p:nvPr/>
          </p:nvSpPr>
          <p:spPr bwMode="auto">
            <a:xfrm>
              <a:off x="2308225" y="4664076"/>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31" name="Freeform 30">
              <a:extLst>
                <a:ext uri="{FF2B5EF4-FFF2-40B4-BE49-F238E27FC236}">
                  <a16:creationId xmlns:a16="http://schemas.microsoft.com/office/drawing/2014/main" id="{4F8FB7CA-5F5C-40D5-AC42-10E382CCFC13}"/>
                </a:ext>
              </a:extLst>
            </p:cNvPr>
            <p:cNvSpPr>
              <a:spLocks/>
            </p:cNvSpPr>
            <p:nvPr/>
          </p:nvSpPr>
          <p:spPr bwMode="auto">
            <a:xfrm>
              <a:off x="2339976" y="3879836"/>
              <a:ext cx="1917728" cy="1511315"/>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 name="connsiteX0" fmla="*/ 10281 w 10281"/>
                <a:gd name="connsiteY0" fmla="*/ 0 h 10292"/>
                <a:gd name="connsiteX1" fmla="*/ 4936 w 10281"/>
                <a:gd name="connsiteY1" fmla="*/ 6150 h 10292"/>
                <a:gd name="connsiteX2" fmla="*/ 0 w 10281"/>
                <a:gd name="connsiteY2" fmla="*/ 10292 h 10292"/>
              </a:gdLst>
              <a:ahLst/>
              <a:cxnLst>
                <a:cxn ang="0">
                  <a:pos x="connsiteX0" y="connsiteY0"/>
                </a:cxn>
                <a:cxn ang="0">
                  <a:pos x="connsiteX1" y="connsiteY1"/>
                </a:cxn>
                <a:cxn ang="0">
                  <a:pos x="connsiteX2" y="connsiteY2"/>
                </a:cxn>
              </a:cxnLst>
              <a:rect l="l" t="t" r="r" b="b"/>
              <a:pathLst>
                <a:path w="10281" h="10292">
                  <a:moveTo>
                    <a:pt x="10281" y="0"/>
                  </a:moveTo>
                  <a:cubicBezTo>
                    <a:pt x="9441" y="972"/>
                    <a:pt x="6603" y="4486"/>
                    <a:pt x="4936" y="6150"/>
                  </a:cubicBezTo>
                  <a:cubicBezTo>
                    <a:pt x="3270" y="7814"/>
                    <a:pt x="1031" y="9434"/>
                    <a:pt x="0" y="10292"/>
                  </a:cubicBezTo>
                </a:path>
              </a:pathLst>
            </a:custGeom>
            <a:noFill/>
            <a:ln w="19050">
              <a:solidFill>
                <a:srgbClr val="FF0000"/>
              </a:solidFill>
              <a:round/>
              <a:headEnd type="stealth" w="lg" len="lg"/>
              <a:tailEnd/>
            </a:ln>
          </p:spPr>
          <p:txBody>
            <a:bodyPr/>
            <a:lstStyle/>
            <a:p>
              <a:endParaRPr lang="en-US"/>
            </a:p>
          </p:txBody>
        </p:sp>
        <p:sp>
          <p:nvSpPr>
            <p:cNvPr id="32" name="Text Box 31">
              <a:extLst>
                <a:ext uri="{FF2B5EF4-FFF2-40B4-BE49-F238E27FC236}">
                  <a16:creationId xmlns:a16="http://schemas.microsoft.com/office/drawing/2014/main" id="{C1624D0C-B2D6-4BC6-85DE-99417E3F44C5}"/>
                </a:ext>
              </a:extLst>
            </p:cNvPr>
            <p:cNvSpPr txBox="1">
              <a:spLocks noChangeArrowheads="1"/>
            </p:cNvSpPr>
            <p:nvPr/>
          </p:nvSpPr>
          <p:spPr bwMode="auto">
            <a:xfrm>
              <a:off x="1600200" y="5359400"/>
              <a:ext cx="1766830" cy="400110"/>
            </a:xfrm>
            <a:prstGeom prst="rect">
              <a:avLst/>
            </a:prstGeom>
            <a:noFill/>
            <a:ln w="9525">
              <a:noFill/>
              <a:miter lim="800000"/>
              <a:headEnd/>
              <a:tailEnd/>
            </a:ln>
          </p:spPr>
          <p:txBody>
            <a:bodyPr wrap="none">
              <a:spAutoFit/>
            </a:bodyPr>
            <a:lstStyle/>
            <a:p>
              <a:r>
                <a:rPr lang="en-US" sz="2000"/>
                <a:t>Support vectors</a:t>
              </a:r>
            </a:p>
          </p:txBody>
        </p:sp>
        <p:sp>
          <p:nvSpPr>
            <p:cNvPr id="33" name="Oval 32">
              <a:extLst>
                <a:ext uri="{FF2B5EF4-FFF2-40B4-BE49-F238E27FC236}">
                  <a16:creationId xmlns:a16="http://schemas.microsoft.com/office/drawing/2014/main" id="{A092217B-EE37-4885-9B44-AD04FB3351BD}"/>
                </a:ext>
              </a:extLst>
            </p:cNvPr>
            <p:cNvSpPr>
              <a:spLocks noChangeArrowheads="1"/>
            </p:cNvSpPr>
            <p:nvPr/>
          </p:nvSpPr>
          <p:spPr bwMode="auto">
            <a:xfrm>
              <a:off x="3257551" y="3614739"/>
              <a:ext cx="379413" cy="369887"/>
            </a:xfrm>
            <a:prstGeom prst="ellipse">
              <a:avLst/>
            </a:prstGeom>
            <a:noFill/>
            <a:ln w="9525">
              <a:solidFill>
                <a:schemeClr val="tx1"/>
              </a:solidFill>
              <a:round/>
              <a:headEnd/>
              <a:tailEnd/>
            </a:ln>
          </p:spPr>
          <p:txBody>
            <a:bodyPr wrap="none" anchor="ctr"/>
            <a:lstStyle/>
            <a:p>
              <a:endParaRPr lang="en-US"/>
            </a:p>
          </p:txBody>
        </p:sp>
        <p:sp>
          <p:nvSpPr>
            <p:cNvPr id="34" name="Oval 33">
              <a:extLst>
                <a:ext uri="{FF2B5EF4-FFF2-40B4-BE49-F238E27FC236}">
                  <a16:creationId xmlns:a16="http://schemas.microsoft.com/office/drawing/2014/main" id="{B132D50A-9C4E-492F-90B4-CA554EB8BF6C}"/>
                </a:ext>
              </a:extLst>
            </p:cNvPr>
            <p:cNvSpPr>
              <a:spLocks noChangeArrowheads="1"/>
            </p:cNvSpPr>
            <p:nvPr/>
          </p:nvSpPr>
          <p:spPr bwMode="auto">
            <a:xfrm>
              <a:off x="4205288" y="3552825"/>
              <a:ext cx="379412" cy="369888"/>
            </a:xfrm>
            <a:prstGeom prst="ellipse">
              <a:avLst/>
            </a:prstGeom>
            <a:noFill/>
            <a:ln w="9525">
              <a:solidFill>
                <a:schemeClr val="tx1"/>
              </a:solidFill>
              <a:round/>
              <a:headEnd/>
              <a:tailEnd/>
            </a:ln>
          </p:spPr>
          <p:txBody>
            <a:bodyPr wrap="none" anchor="ctr"/>
            <a:lstStyle/>
            <a:p>
              <a:endParaRPr lang="en-US"/>
            </a:p>
          </p:txBody>
        </p:sp>
        <p:sp>
          <p:nvSpPr>
            <p:cNvPr id="35" name="Oval 34">
              <a:extLst>
                <a:ext uri="{FF2B5EF4-FFF2-40B4-BE49-F238E27FC236}">
                  <a16:creationId xmlns:a16="http://schemas.microsoft.com/office/drawing/2014/main" id="{CE0E9ADC-5926-46E7-B6E0-596A6405C37F}"/>
                </a:ext>
              </a:extLst>
            </p:cNvPr>
            <p:cNvSpPr>
              <a:spLocks noChangeArrowheads="1"/>
            </p:cNvSpPr>
            <p:nvPr/>
          </p:nvSpPr>
          <p:spPr bwMode="auto">
            <a:xfrm>
              <a:off x="3763963" y="4292601"/>
              <a:ext cx="379412" cy="371475"/>
            </a:xfrm>
            <a:prstGeom prst="ellipse">
              <a:avLst/>
            </a:prstGeom>
            <a:noFill/>
            <a:ln w="9525">
              <a:solidFill>
                <a:schemeClr val="tx1"/>
              </a:solidFill>
              <a:round/>
              <a:headEnd/>
              <a:tailEnd/>
            </a:ln>
          </p:spPr>
          <p:txBody>
            <a:bodyPr wrap="none" anchor="ctr"/>
            <a:lstStyle/>
            <a:p>
              <a:endParaRPr lang="en-US"/>
            </a:p>
          </p:txBody>
        </p:sp>
      </p:grpSp>
      <p:pic>
        <p:nvPicPr>
          <p:cNvPr id="2050" name="Picture 2" descr="http://www.datakit.cn/images/machinelearning/EnsembleLearning_Combining_classifiers.jpg">
            <a:extLst>
              <a:ext uri="{FF2B5EF4-FFF2-40B4-BE49-F238E27FC236}">
                <a16:creationId xmlns:a16="http://schemas.microsoft.com/office/drawing/2014/main" id="{AF943937-F091-4347-B0E5-4C081AC2B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3107" y="2721039"/>
            <a:ext cx="3623446" cy="3985790"/>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0DD9494D-CA22-4B70-BAC7-2B0D2C442602}"/>
              </a:ext>
            </a:extLst>
          </p:cNvPr>
          <p:cNvSpPr/>
          <p:nvPr/>
        </p:nvSpPr>
        <p:spPr>
          <a:xfrm>
            <a:off x="759726" y="1524205"/>
            <a:ext cx="5163557" cy="923330"/>
          </a:xfrm>
          <a:prstGeom prst="rect">
            <a:avLst/>
          </a:prstGeom>
        </p:spPr>
        <p:txBody>
          <a:bodyPr wrap="square">
            <a:spAutoFit/>
          </a:bodyPr>
          <a:lstStyle/>
          <a:p>
            <a:pPr algn="ctr"/>
            <a:r>
              <a:rPr lang="en-US" b="1" dirty="0"/>
              <a:t>SVM - Support Vector Machines – </a:t>
            </a:r>
            <a:br>
              <a:rPr lang="en-US" dirty="0"/>
            </a:br>
            <a:r>
              <a:rPr lang="en-US" dirty="0"/>
              <a:t>Decision boundary is set by Support Vectors – these points are the most informative</a:t>
            </a:r>
            <a:endParaRPr lang="en-IL" dirty="0"/>
          </a:p>
        </p:txBody>
      </p:sp>
      <p:sp>
        <p:nvSpPr>
          <p:cNvPr id="37" name="Rectangle 36">
            <a:extLst>
              <a:ext uri="{FF2B5EF4-FFF2-40B4-BE49-F238E27FC236}">
                <a16:creationId xmlns:a16="http://schemas.microsoft.com/office/drawing/2014/main" id="{B9B470CC-4E8A-4172-99E3-5F483B58D3C7}"/>
              </a:ext>
            </a:extLst>
          </p:cNvPr>
          <p:cNvSpPr/>
          <p:nvPr/>
        </p:nvSpPr>
        <p:spPr>
          <a:xfrm>
            <a:off x="5816830" y="1508790"/>
            <a:ext cx="6096000" cy="923330"/>
          </a:xfrm>
          <a:prstGeom prst="rect">
            <a:avLst/>
          </a:prstGeom>
        </p:spPr>
        <p:txBody>
          <a:bodyPr>
            <a:spAutoFit/>
          </a:bodyPr>
          <a:lstStyle/>
          <a:p>
            <a:pPr marL="114300" indent="0" algn="ctr">
              <a:buNone/>
            </a:pPr>
            <a:r>
              <a:rPr lang="en-US" b="1" dirty="0"/>
              <a:t>Ensemble Learning – </a:t>
            </a:r>
            <a:br>
              <a:rPr lang="en-US" b="1" dirty="0"/>
            </a:br>
            <a:r>
              <a:rPr lang="en-US" dirty="0"/>
              <a:t>Combine different models for a joint prediction, with higher accuracy.</a:t>
            </a:r>
          </a:p>
        </p:txBody>
      </p:sp>
    </p:spTree>
    <p:extLst>
      <p:ext uri="{BB962C8B-B14F-4D97-AF65-F5344CB8AC3E}">
        <p14:creationId xmlns:p14="http://schemas.microsoft.com/office/powerpoint/2010/main" val="798213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2DE8A6-C4D2-45F2-8D15-98A5DB798FD4}"/>
              </a:ext>
            </a:extLst>
          </p:cNvPr>
          <p:cNvSpPr>
            <a:spLocks noGrp="1"/>
          </p:cNvSpPr>
          <p:nvPr>
            <p:ph type="title"/>
          </p:nvPr>
        </p:nvSpPr>
        <p:spPr/>
        <p:txBody>
          <a:bodyPr/>
          <a:lstStyle/>
          <a:p>
            <a:r>
              <a:rPr lang="en-US" dirty="0"/>
              <a:t>Concepts rooted in other Machine Learning concepts</a:t>
            </a:r>
            <a:endParaRPr lang="en-IL" dirty="0"/>
          </a:p>
        </p:txBody>
      </p:sp>
      <p:sp>
        <p:nvSpPr>
          <p:cNvPr id="7" name="Text Placeholder 6">
            <a:extLst>
              <a:ext uri="{FF2B5EF4-FFF2-40B4-BE49-F238E27FC236}">
                <a16:creationId xmlns:a16="http://schemas.microsoft.com/office/drawing/2014/main" id="{480F0FCE-0707-4679-ADC4-DB87CCA13592}"/>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0EA59D5B-0DFF-4DB4-8BFB-C939E5D1992A}"/>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14</a:t>
            </a:fld>
            <a:endParaRPr lang="en-US"/>
          </a:p>
        </p:txBody>
      </p:sp>
      <p:pic>
        <p:nvPicPr>
          <p:cNvPr id="3074" name="Picture 2" descr="../../_images/sphx_glr_plot_calibration_curve_001.png">
            <a:extLst>
              <a:ext uri="{FF2B5EF4-FFF2-40B4-BE49-F238E27FC236}">
                <a16:creationId xmlns:a16="http://schemas.microsoft.com/office/drawing/2014/main" id="{80E4C019-1713-4F1A-9E84-31FFBC706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420" y="1449290"/>
            <a:ext cx="4768948" cy="476894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BCDFDA1-6AB5-4D77-956B-AE754C6F51E9}"/>
              </a:ext>
            </a:extLst>
          </p:cNvPr>
          <p:cNvSpPr/>
          <p:nvPr/>
        </p:nvSpPr>
        <p:spPr>
          <a:xfrm>
            <a:off x="759726" y="1524205"/>
            <a:ext cx="3756003" cy="1631216"/>
          </a:xfrm>
          <a:prstGeom prst="rect">
            <a:avLst/>
          </a:prstGeom>
        </p:spPr>
        <p:txBody>
          <a:bodyPr wrap="square">
            <a:spAutoFit/>
          </a:bodyPr>
          <a:lstStyle/>
          <a:p>
            <a:pPr algn="ctr"/>
            <a:r>
              <a:rPr lang="en-US" b="1" dirty="0"/>
              <a:t>Calibration Plots – </a:t>
            </a:r>
            <a:br>
              <a:rPr lang="en-US" dirty="0"/>
            </a:br>
            <a:r>
              <a:rPr lang="en-US" dirty="0"/>
              <a:t>Checking correspondence between predicted value and fraction of positives</a:t>
            </a:r>
          </a:p>
          <a:p>
            <a:pPr algn="ctr"/>
            <a:r>
              <a:rPr lang="en-US" sz="1400" dirty="0">
                <a:hlinkClick r:id="rId4"/>
              </a:rPr>
              <a:t>(http://scikit-learn.org/stable/modules/calibration.html)</a:t>
            </a:r>
            <a:endParaRPr lang="en-IL" sz="1400" dirty="0"/>
          </a:p>
        </p:txBody>
      </p:sp>
    </p:spTree>
    <p:extLst>
      <p:ext uri="{BB962C8B-B14F-4D97-AF65-F5344CB8AC3E}">
        <p14:creationId xmlns:p14="http://schemas.microsoft.com/office/powerpoint/2010/main" val="2323458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13BD76A-04AA-4B95-A879-748660696A28}"/>
              </a:ext>
            </a:extLst>
          </p:cNvPr>
          <p:cNvSpPr/>
          <p:nvPr/>
        </p:nvSpPr>
        <p:spPr>
          <a:xfrm>
            <a:off x="0" y="4241801"/>
            <a:ext cx="12192000" cy="2606540"/>
          </a:xfrm>
          <a:prstGeom prst="rect">
            <a:avLst/>
          </a:prstGeom>
          <a:solidFill>
            <a:srgbClr val="3475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defRPr/>
            </a:pPr>
            <a:endParaRPr lang="en-US" sz="1867" kern="0" dirty="0">
              <a:solidFill>
                <a:srgbClr val="FFFFFF"/>
              </a:solidFill>
              <a:latin typeface="Arial"/>
              <a:sym typeface="Arial"/>
            </a:endParaRPr>
          </a:p>
        </p:txBody>
      </p:sp>
      <p:sp>
        <p:nvSpPr>
          <p:cNvPr id="2" name="Title 1"/>
          <p:cNvSpPr>
            <a:spLocks noGrp="1"/>
          </p:cNvSpPr>
          <p:nvPr>
            <p:ph type="title"/>
          </p:nvPr>
        </p:nvSpPr>
        <p:spPr/>
        <p:txBody>
          <a:bodyPr/>
          <a:lstStyle/>
          <a:p>
            <a:r>
              <a:rPr lang="en-US" dirty="0"/>
              <a:t>Video Frame Classification</a:t>
            </a:r>
          </a:p>
        </p:txBody>
      </p:sp>
      <p:sp>
        <p:nvSpPr>
          <p:cNvPr id="3" name="Content Placeholder 2"/>
          <p:cNvSpPr>
            <a:spLocks noGrp="1"/>
          </p:cNvSpPr>
          <p:nvPr>
            <p:ph type="body" idx="4294967295"/>
          </p:nvPr>
        </p:nvSpPr>
        <p:spPr>
          <a:xfrm>
            <a:off x="609600" y="1463039"/>
            <a:ext cx="10972800" cy="4783377"/>
          </a:xfrm>
        </p:spPr>
        <p:txBody>
          <a:bodyPr/>
          <a:lstStyle/>
          <a:p>
            <a:pPr marL="0" indent="0">
              <a:spcAft>
                <a:spcPts val="600"/>
              </a:spcAft>
              <a:buNone/>
            </a:pPr>
            <a:r>
              <a:rPr lang="en-US" sz="2133" dirty="0">
                <a:latin typeface="Roboto Light" panose="020B0604020202020204" charset="0"/>
                <a:ea typeface="Roboto Light" panose="020B0604020202020204" charset="0"/>
              </a:rPr>
              <a:t>Video recordings can be separated into 4 main categories:</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Web cam</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Browser demo</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Presentation slides (</a:t>
            </a:r>
            <a:r>
              <a:rPr lang="en-US" sz="2133" dirty="0" err="1">
                <a:latin typeface="Roboto Light" panose="020B0604020202020204" charset="0"/>
                <a:ea typeface="Roboto Light" panose="020B0604020202020204" charset="0"/>
              </a:rPr>
              <a:t>ppt</a:t>
            </a:r>
            <a:r>
              <a:rPr lang="en-US" sz="2133" dirty="0">
                <a:latin typeface="Roboto Light" panose="020B0604020202020204" charset="0"/>
                <a:ea typeface="Roboto Light" panose="020B0604020202020204" charset="0"/>
              </a:rPr>
              <a:t> / Google slides </a:t>
            </a:r>
            <a:r>
              <a:rPr lang="en-US" sz="2133" dirty="0" err="1">
                <a:latin typeface="Roboto Light" panose="020B0604020202020204" charset="0"/>
                <a:ea typeface="Roboto Light" panose="020B0604020202020204" charset="0"/>
              </a:rPr>
              <a:t>etc</a:t>
            </a:r>
            <a:r>
              <a:rPr lang="en-US" sz="2133" dirty="0">
                <a:latin typeface="Roboto Light" panose="020B0604020202020204" charset="0"/>
                <a:ea typeface="Roboto Light" panose="020B0604020202020204" charset="0"/>
              </a:rPr>
              <a:t>)</a:t>
            </a:r>
          </a:p>
          <a:p>
            <a:pPr marL="723882" lvl="1" indent="-457189">
              <a:spcBef>
                <a:spcPts val="0"/>
              </a:spcBef>
              <a:spcAft>
                <a:spcPts val="600"/>
              </a:spcAft>
              <a:buFont typeface="+mj-lt"/>
              <a:buAutoNum type="arabicPeriod"/>
            </a:pPr>
            <a:r>
              <a:rPr lang="en-US" sz="2133" dirty="0">
                <a:latin typeface="Roboto Light" panose="020B0604020202020204" charset="0"/>
                <a:ea typeface="Roboto Light" panose="020B0604020202020204" charset="0"/>
              </a:rPr>
              <a:t>Conferencing provider app (Skype / Zoom / GoToMeeting </a:t>
            </a:r>
            <a:r>
              <a:rPr lang="en-US" sz="2133" dirty="0" err="1">
                <a:latin typeface="Roboto Light" panose="020B0604020202020204" charset="0"/>
                <a:ea typeface="Roboto Light" panose="020B0604020202020204" charset="0"/>
              </a:rPr>
              <a:t>etc</a:t>
            </a:r>
            <a:r>
              <a:rPr lang="en-US" sz="2133" dirty="0">
                <a:latin typeface="Roboto Light" panose="020B0604020202020204" charset="0"/>
                <a:ea typeface="Roboto Light" panose="020B0604020202020204" charset="0"/>
              </a:rPr>
              <a:t>)</a:t>
            </a:r>
          </a:p>
          <a:p>
            <a:pPr>
              <a:spcAft>
                <a:spcPts val="600"/>
              </a:spcAft>
            </a:pPr>
            <a:endParaRPr lang="en-US" sz="2133" dirty="0">
              <a:latin typeface="Roboto Light" panose="020B0604020202020204" charset="0"/>
              <a:ea typeface="Roboto Light" panose="020B0604020202020204" charset="0"/>
            </a:endParaRPr>
          </a:p>
        </p:txBody>
      </p:sp>
      <p:pic>
        <p:nvPicPr>
          <p:cNvPr id="6" name="Picture 5">
            <a:extLst>
              <a:ext uri="{FF2B5EF4-FFF2-40B4-BE49-F238E27FC236}">
                <a16:creationId xmlns:a16="http://schemas.microsoft.com/office/drawing/2014/main" id="{6C3CA1FF-262C-4F01-9D5E-CBC261C0E1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5336"/>
          <a:stretch/>
        </p:blipFill>
        <p:spPr>
          <a:xfrm>
            <a:off x="6787343" y="4648200"/>
            <a:ext cx="2253680" cy="16243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91AFDA4-657C-4687-AD5A-6778EDFAC5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2029" y="4648200"/>
            <a:ext cx="1457312" cy="162437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0A7D935-B863-401F-85C4-8446581C8E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4648200"/>
            <a:ext cx="2598992" cy="162437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DEDBDC1-EBAF-469D-8A71-B17228CABFBD}"/>
              </a:ext>
            </a:extLst>
          </p:cNvPr>
          <p:cNvPicPr>
            <a:picLocks noChangeAspect="1"/>
          </p:cNvPicPr>
          <p:nvPr/>
        </p:nvPicPr>
        <p:blipFill>
          <a:blip r:embed="rId5"/>
          <a:stretch>
            <a:fillRect/>
          </a:stretch>
        </p:blipFill>
        <p:spPr>
          <a:xfrm>
            <a:off x="914400" y="4648200"/>
            <a:ext cx="2743200" cy="162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3721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54">
            <a:extLst>
              <a:ext uri="{FF2B5EF4-FFF2-40B4-BE49-F238E27FC236}">
                <a16:creationId xmlns:a16="http://schemas.microsoft.com/office/drawing/2014/main" id="{B910351A-D3FF-4F3C-9974-942411B2D77F}"/>
              </a:ext>
            </a:extLst>
          </p:cNvPr>
          <p:cNvSpPr/>
          <p:nvPr/>
        </p:nvSpPr>
        <p:spPr>
          <a:xfrm>
            <a:off x="0" y="0"/>
            <a:ext cx="6092206" cy="6858000"/>
          </a:xfrm>
          <a:prstGeom prst="rect">
            <a:avLst/>
          </a:prstGeom>
          <a:gradFill>
            <a:gsLst>
              <a:gs pos="0">
                <a:srgbClr val="334455"/>
              </a:gs>
              <a:gs pos="100000">
                <a:srgbClr val="0099FF"/>
              </a:gs>
            </a:gsLst>
            <a:lin ang="2700006" scaled="0"/>
          </a:gradFill>
          <a:ln>
            <a:noFill/>
          </a:ln>
        </p:spPr>
        <p:txBody>
          <a:bodyPr spcFirstLastPara="1" wrap="square" lIns="124133" tIns="62067" rIns="124133" bIns="62067" anchor="ctr" anchorCtr="0">
            <a:noAutofit/>
          </a:bodyPr>
          <a:lstStyle/>
          <a:p>
            <a:pPr marL="0" marR="0" lvl="0" indent="0" algn="ctr" rtl="0">
              <a:spcBef>
                <a:spcPts val="0"/>
              </a:spcBef>
              <a:spcAft>
                <a:spcPts val="0"/>
              </a:spcAft>
              <a:buNone/>
            </a:pPr>
            <a:endParaRPr sz="1867" b="0" i="0" u="none" strike="noStrike" cap="none">
              <a:solidFill>
                <a:schemeClr val="lt1"/>
              </a:solidFill>
              <a:latin typeface="Quattrocento Sans"/>
              <a:ea typeface="Quattrocento Sans"/>
              <a:cs typeface="Quattrocento Sans"/>
              <a:sym typeface="Quattrocento Sans"/>
            </a:endParaRPr>
          </a:p>
        </p:txBody>
      </p:sp>
      <p:pic>
        <p:nvPicPr>
          <p:cNvPr id="5" name="Picture 4">
            <a:extLst>
              <a:ext uri="{FF2B5EF4-FFF2-40B4-BE49-F238E27FC236}">
                <a16:creationId xmlns:a16="http://schemas.microsoft.com/office/drawing/2014/main" id="{25EC8ADC-DA84-48ED-83BB-F1E9DC2CA466}"/>
              </a:ext>
            </a:extLst>
          </p:cNvPr>
          <p:cNvPicPr>
            <a:picLocks noChangeAspect="1"/>
          </p:cNvPicPr>
          <p:nvPr/>
        </p:nvPicPr>
        <p:blipFill>
          <a:blip r:embed="rId2"/>
          <a:stretch>
            <a:fillRect/>
          </a:stretch>
        </p:blipFill>
        <p:spPr>
          <a:xfrm>
            <a:off x="3166639" y="1926484"/>
            <a:ext cx="2743200" cy="1810065"/>
          </a:xfrm>
          <a:prstGeom prst="rect">
            <a:avLst/>
          </a:prstGeom>
        </p:spPr>
      </p:pic>
      <p:pic>
        <p:nvPicPr>
          <p:cNvPr id="6" name="Picture 5">
            <a:extLst>
              <a:ext uri="{FF2B5EF4-FFF2-40B4-BE49-F238E27FC236}">
                <a16:creationId xmlns:a16="http://schemas.microsoft.com/office/drawing/2014/main" id="{6E8F111D-7403-4863-8080-68D887FDD7A8}"/>
              </a:ext>
            </a:extLst>
          </p:cNvPr>
          <p:cNvPicPr>
            <a:picLocks noChangeAspect="1"/>
          </p:cNvPicPr>
          <p:nvPr/>
        </p:nvPicPr>
        <p:blipFill>
          <a:blip r:embed="rId3"/>
          <a:stretch>
            <a:fillRect/>
          </a:stretch>
        </p:blipFill>
        <p:spPr>
          <a:xfrm>
            <a:off x="196606" y="244270"/>
            <a:ext cx="2743200" cy="1625834"/>
          </a:xfrm>
          <a:prstGeom prst="rect">
            <a:avLst/>
          </a:prstGeom>
        </p:spPr>
      </p:pic>
      <p:pic>
        <p:nvPicPr>
          <p:cNvPr id="7" name="Picture 6">
            <a:extLst>
              <a:ext uri="{FF2B5EF4-FFF2-40B4-BE49-F238E27FC236}">
                <a16:creationId xmlns:a16="http://schemas.microsoft.com/office/drawing/2014/main" id="{0815CAC2-5CDD-44B0-9EB0-BDC8EE2A3872}"/>
              </a:ext>
            </a:extLst>
          </p:cNvPr>
          <p:cNvPicPr>
            <a:picLocks noChangeAspect="1"/>
          </p:cNvPicPr>
          <p:nvPr/>
        </p:nvPicPr>
        <p:blipFill>
          <a:blip r:embed="rId4"/>
          <a:stretch>
            <a:fillRect/>
          </a:stretch>
        </p:blipFill>
        <p:spPr>
          <a:xfrm>
            <a:off x="196605" y="2036192"/>
            <a:ext cx="2743200" cy="1624370"/>
          </a:xfrm>
          <a:prstGeom prst="rect">
            <a:avLst/>
          </a:prstGeom>
        </p:spPr>
      </p:pic>
      <p:pic>
        <p:nvPicPr>
          <p:cNvPr id="8" name="Picture 7">
            <a:extLst>
              <a:ext uri="{FF2B5EF4-FFF2-40B4-BE49-F238E27FC236}">
                <a16:creationId xmlns:a16="http://schemas.microsoft.com/office/drawing/2014/main" id="{352FE7DD-5986-484B-9B15-7778610B376D}"/>
              </a:ext>
            </a:extLst>
          </p:cNvPr>
          <p:cNvPicPr>
            <a:picLocks noChangeAspect="1"/>
          </p:cNvPicPr>
          <p:nvPr/>
        </p:nvPicPr>
        <p:blipFill rotWithShape="1">
          <a:blip r:embed="rId5"/>
          <a:srcRect t="10761" b="8892"/>
          <a:stretch/>
        </p:blipFill>
        <p:spPr>
          <a:xfrm>
            <a:off x="196605" y="3831799"/>
            <a:ext cx="2743200" cy="1553246"/>
          </a:xfrm>
          <a:prstGeom prst="rect">
            <a:avLst/>
          </a:prstGeom>
        </p:spPr>
      </p:pic>
      <p:pic>
        <p:nvPicPr>
          <p:cNvPr id="9" name="Picture 8">
            <a:extLst>
              <a:ext uri="{FF2B5EF4-FFF2-40B4-BE49-F238E27FC236}">
                <a16:creationId xmlns:a16="http://schemas.microsoft.com/office/drawing/2014/main" id="{690A1135-9CDF-4CC9-A4C0-A46A75C3E8E3}"/>
              </a:ext>
            </a:extLst>
          </p:cNvPr>
          <p:cNvPicPr>
            <a:picLocks noChangeAspect="1"/>
          </p:cNvPicPr>
          <p:nvPr/>
        </p:nvPicPr>
        <p:blipFill rotWithShape="1">
          <a:blip r:embed="rId6"/>
          <a:srcRect t="9658" b="9920"/>
          <a:stretch/>
        </p:blipFill>
        <p:spPr>
          <a:xfrm>
            <a:off x="3166639" y="244270"/>
            <a:ext cx="2743200" cy="1550239"/>
          </a:xfrm>
          <a:prstGeom prst="rect">
            <a:avLst/>
          </a:prstGeom>
        </p:spPr>
      </p:pic>
      <p:pic>
        <p:nvPicPr>
          <p:cNvPr id="10" name="Picture 9">
            <a:extLst>
              <a:ext uri="{FF2B5EF4-FFF2-40B4-BE49-F238E27FC236}">
                <a16:creationId xmlns:a16="http://schemas.microsoft.com/office/drawing/2014/main" id="{6FA50B12-5B06-4E1C-9B0C-FF6543F08F65}"/>
              </a:ext>
            </a:extLst>
          </p:cNvPr>
          <p:cNvPicPr>
            <a:picLocks noChangeAspect="1"/>
          </p:cNvPicPr>
          <p:nvPr/>
        </p:nvPicPr>
        <p:blipFill>
          <a:blip r:embed="rId7"/>
          <a:stretch>
            <a:fillRect/>
          </a:stretch>
        </p:blipFill>
        <p:spPr>
          <a:xfrm>
            <a:off x="9206974" y="1859809"/>
            <a:ext cx="2743200" cy="1536819"/>
          </a:xfrm>
          <a:prstGeom prst="rect">
            <a:avLst/>
          </a:prstGeom>
        </p:spPr>
      </p:pic>
      <p:pic>
        <p:nvPicPr>
          <p:cNvPr id="11" name="Picture 10">
            <a:extLst>
              <a:ext uri="{FF2B5EF4-FFF2-40B4-BE49-F238E27FC236}">
                <a16:creationId xmlns:a16="http://schemas.microsoft.com/office/drawing/2014/main" id="{C4A60627-3708-4936-B6E6-4A65EEE4D716}"/>
              </a:ext>
            </a:extLst>
          </p:cNvPr>
          <p:cNvPicPr>
            <a:picLocks noChangeAspect="1"/>
          </p:cNvPicPr>
          <p:nvPr/>
        </p:nvPicPr>
        <p:blipFill>
          <a:blip r:embed="rId8"/>
          <a:stretch>
            <a:fillRect/>
          </a:stretch>
        </p:blipFill>
        <p:spPr>
          <a:xfrm>
            <a:off x="9206974" y="3540536"/>
            <a:ext cx="2743200" cy="3104415"/>
          </a:xfrm>
          <a:prstGeom prst="rect">
            <a:avLst/>
          </a:prstGeom>
        </p:spPr>
      </p:pic>
      <p:pic>
        <p:nvPicPr>
          <p:cNvPr id="12" name="Picture 11">
            <a:extLst>
              <a:ext uri="{FF2B5EF4-FFF2-40B4-BE49-F238E27FC236}">
                <a16:creationId xmlns:a16="http://schemas.microsoft.com/office/drawing/2014/main" id="{D7742B4D-783D-4C27-A8CE-E68069CC80A6}"/>
              </a:ext>
            </a:extLst>
          </p:cNvPr>
          <p:cNvPicPr>
            <a:picLocks noChangeAspect="1"/>
          </p:cNvPicPr>
          <p:nvPr/>
        </p:nvPicPr>
        <p:blipFill>
          <a:blip r:embed="rId9"/>
          <a:stretch>
            <a:fillRect/>
          </a:stretch>
        </p:blipFill>
        <p:spPr>
          <a:xfrm>
            <a:off x="6277990" y="1263436"/>
            <a:ext cx="2743200" cy="1602195"/>
          </a:xfrm>
          <a:prstGeom prst="rect">
            <a:avLst/>
          </a:prstGeom>
        </p:spPr>
      </p:pic>
      <p:pic>
        <p:nvPicPr>
          <p:cNvPr id="13" name="Picture 12">
            <a:extLst>
              <a:ext uri="{FF2B5EF4-FFF2-40B4-BE49-F238E27FC236}">
                <a16:creationId xmlns:a16="http://schemas.microsoft.com/office/drawing/2014/main" id="{948D2CB0-50F5-444A-AF4F-922312B1B5ED}"/>
              </a:ext>
            </a:extLst>
          </p:cNvPr>
          <p:cNvPicPr>
            <a:picLocks noChangeAspect="1"/>
          </p:cNvPicPr>
          <p:nvPr/>
        </p:nvPicPr>
        <p:blipFill>
          <a:blip r:embed="rId10"/>
          <a:stretch>
            <a:fillRect/>
          </a:stretch>
        </p:blipFill>
        <p:spPr>
          <a:xfrm>
            <a:off x="6277990" y="3001109"/>
            <a:ext cx="2743200" cy="1583145"/>
          </a:xfrm>
          <a:prstGeom prst="rect">
            <a:avLst/>
          </a:prstGeom>
        </p:spPr>
      </p:pic>
      <p:pic>
        <p:nvPicPr>
          <p:cNvPr id="14" name="Picture 13">
            <a:extLst>
              <a:ext uri="{FF2B5EF4-FFF2-40B4-BE49-F238E27FC236}">
                <a16:creationId xmlns:a16="http://schemas.microsoft.com/office/drawing/2014/main" id="{2DB3287C-95AC-47B2-BF91-AAF2A6D8CF7D}"/>
              </a:ext>
            </a:extLst>
          </p:cNvPr>
          <p:cNvPicPr>
            <a:picLocks noChangeAspect="1"/>
          </p:cNvPicPr>
          <p:nvPr/>
        </p:nvPicPr>
        <p:blipFill>
          <a:blip r:embed="rId11"/>
          <a:stretch>
            <a:fillRect/>
          </a:stretch>
        </p:blipFill>
        <p:spPr>
          <a:xfrm>
            <a:off x="6277990" y="4727129"/>
            <a:ext cx="2743200" cy="1921903"/>
          </a:xfrm>
          <a:prstGeom prst="rect">
            <a:avLst/>
          </a:prstGeom>
        </p:spPr>
      </p:pic>
      <p:sp>
        <p:nvSpPr>
          <p:cNvPr id="16" name="TextBox 15">
            <a:extLst>
              <a:ext uri="{FF2B5EF4-FFF2-40B4-BE49-F238E27FC236}">
                <a16:creationId xmlns:a16="http://schemas.microsoft.com/office/drawing/2014/main" id="{0BB0F210-9B92-427A-8745-D7573F881DF9}"/>
              </a:ext>
            </a:extLst>
          </p:cNvPr>
          <p:cNvSpPr txBox="1"/>
          <p:nvPr/>
        </p:nvSpPr>
        <p:spPr>
          <a:xfrm>
            <a:off x="895350" y="5867400"/>
            <a:ext cx="4095750" cy="461665"/>
          </a:xfrm>
          <a:prstGeom prst="rect">
            <a:avLst/>
          </a:prstGeom>
          <a:noFill/>
        </p:spPr>
        <p:txBody>
          <a:bodyPr wrap="square" rtlCol="0">
            <a:spAutoFit/>
          </a:bodyPr>
          <a:lstStyle/>
          <a:p>
            <a:pPr algn="ctr"/>
            <a:r>
              <a:rPr lang="en-US" sz="2400" dirty="0">
                <a:solidFill>
                  <a:schemeClr val="bg1"/>
                </a:solidFill>
                <a:latin typeface="+mj-lt"/>
              </a:rPr>
              <a:t>High Confidence</a:t>
            </a:r>
          </a:p>
        </p:txBody>
      </p:sp>
      <p:sp>
        <p:nvSpPr>
          <p:cNvPr id="17" name="TextBox 16">
            <a:extLst>
              <a:ext uri="{FF2B5EF4-FFF2-40B4-BE49-F238E27FC236}">
                <a16:creationId xmlns:a16="http://schemas.microsoft.com/office/drawing/2014/main" id="{8D06F86B-B4BE-4E4A-B112-8E9B8949BC0E}"/>
              </a:ext>
            </a:extLst>
          </p:cNvPr>
          <p:cNvSpPr txBox="1"/>
          <p:nvPr/>
        </p:nvSpPr>
        <p:spPr>
          <a:xfrm>
            <a:off x="7058025" y="339520"/>
            <a:ext cx="4095750" cy="461665"/>
          </a:xfrm>
          <a:prstGeom prst="rect">
            <a:avLst/>
          </a:prstGeom>
          <a:noFill/>
        </p:spPr>
        <p:txBody>
          <a:bodyPr wrap="square" rtlCol="0">
            <a:spAutoFit/>
          </a:bodyPr>
          <a:lstStyle/>
          <a:p>
            <a:pPr algn="ctr"/>
            <a:r>
              <a:rPr lang="en-US" sz="2400" dirty="0">
                <a:solidFill>
                  <a:srgbClr val="0066CC"/>
                </a:solidFill>
                <a:latin typeface="+mj-lt"/>
              </a:rPr>
              <a:t>Low Confidence</a:t>
            </a:r>
          </a:p>
        </p:txBody>
      </p:sp>
      <p:sp>
        <p:nvSpPr>
          <p:cNvPr id="2" name="Title 1">
            <a:extLst>
              <a:ext uri="{FF2B5EF4-FFF2-40B4-BE49-F238E27FC236}">
                <a16:creationId xmlns:a16="http://schemas.microsoft.com/office/drawing/2014/main" id="{C8BA99CC-0492-4154-8680-447EBACFAC3D}"/>
              </a:ext>
            </a:extLst>
          </p:cNvPr>
          <p:cNvSpPr>
            <a:spLocks noGrp="1"/>
          </p:cNvSpPr>
          <p:nvPr>
            <p:ph type="title"/>
          </p:nvPr>
        </p:nvSpPr>
        <p:spPr/>
        <p:txBody>
          <a:bodyPr/>
          <a:lstStyle/>
          <a:p>
            <a:endParaRPr lang="en-IL"/>
          </a:p>
        </p:txBody>
      </p:sp>
      <p:sp>
        <p:nvSpPr>
          <p:cNvPr id="3" name="Text Placeholder 2">
            <a:extLst>
              <a:ext uri="{FF2B5EF4-FFF2-40B4-BE49-F238E27FC236}">
                <a16:creationId xmlns:a16="http://schemas.microsoft.com/office/drawing/2014/main" id="{0F0DCA2D-DC8B-44B2-9C25-EF20767661BF}"/>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1520778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8774-DADA-447B-A047-FFC050AA7566}"/>
              </a:ext>
            </a:extLst>
          </p:cNvPr>
          <p:cNvSpPr>
            <a:spLocks noGrp="1"/>
          </p:cNvSpPr>
          <p:nvPr>
            <p:ph type="title"/>
          </p:nvPr>
        </p:nvSpPr>
        <p:spPr/>
        <p:txBody>
          <a:bodyPr/>
          <a:lstStyle/>
          <a:p>
            <a:r>
              <a:rPr lang="en-GB" dirty="0" err="1"/>
              <a:t>CrowdFlower</a:t>
            </a:r>
            <a:r>
              <a:rPr lang="en-GB" dirty="0"/>
              <a:t> changes its name to Figure Eight</a:t>
            </a:r>
            <a:endParaRPr lang="en-IL" dirty="0"/>
          </a:p>
        </p:txBody>
      </p:sp>
      <p:sp>
        <p:nvSpPr>
          <p:cNvPr id="3" name="Content Placeholder 2">
            <a:extLst>
              <a:ext uri="{FF2B5EF4-FFF2-40B4-BE49-F238E27FC236}">
                <a16:creationId xmlns:a16="http://schemas.microsoft.com/office/drawing/2014/main" id="{5B250075-0511-40D4-B1B1-F1AAAFF420E7}"/>
              </a:ext>
            </a:extLst>
          </p:cNvPr>
          <p:cNvSpPr>
            <a:spLocks noGrp="1"/>
          </p:cNvSpPr>
          <p:nvPr>
            <p:ph type="body" idx="4294967295"/>
          </p:nvPr>
        </p:nvSpPr>
        <p:spPr>
          <a:xfrm>
            <a:off x="1533378" y="1463039"/>
            <a:ext cx="9566031" cy="4783377"/>
          </a:xfrm>
        </p:spPr>
        <p:txBody>
          <a:bodyPr/>
          <a:lstStyle/>
          <a:p>
            <a:pPr marL="114300" indent="0" algn="just">
              <a:lnSpc>
                <a:spcPct val="130000"/>
              </a:lnSpc>
              <a:buNone/>
            </a:pPr>
            <a:r>
              <a:rPr lang="en-US" sz="2400" i="1" dirty="0"/>
              <a:t>The formal name change to Figure Eight is to better reflect the company's technology platform that combines the best of machine learning and human intelligence, rather than just using human intelligence to label data. </a:t>
            </a:r>
            <a:r>
              <a:rPr lang="en-US" sz="2400" i="1" dirty="0">
                <a:solidFill>
                  <a:srgbClr val="0070C0"/>
                </a:solidFill>
              </a:rPr>
              <a:t>The new name and identity brings into focus Figure Eight's core philosophy of human-in-the-loop practices being the essential ingredient to making AI work in the real world, specifically the iterative process of active learning for the training, testing, and tuning of machine learning models.</a:t>
            </a:r>
          </a:p>
          <a:p>
            <a:pPr marL="114300" indent="0" algn="just">
              <a:lnSpc>
                <a:spcPct val="130000"/>
              </a:lnSpc>
              <a:buNone/>
            </a:pPr>
            <a:endParaRPr lang="en-IL" sz="2400" dirty="0"/>
          </a:p>
        </p:txBody>
      </p:sp>
      <p:sp>
        <p:nvSpPr>
          <p:cNvPr id="4" name="Slide Number Placeholder 3">
            <a:extLst>
              <a:ext uri="{FF2B5EF4-FFF2-40B4-BE49-F238E27FC236}">
                <a16:creationId xmlns:a16="http://schemas.microsoft.com/office/drawing/2014/main" id="{F11895AA-821D-4EE6-AE84-8F2CA9DFC3AC}"/>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17</a:t>
            </a:fld>
            <a:endParaRPr lang="en-US"/>
          </a:p>
        </p:txBody>
      </p:sp>
      <p:pic>
        <p:nvPicPr>
          <p:cNvPr id="5122" name="Picture 2" descr="Related image">
            <a:extLst>
              <a:ext uri="{FF2B5EF4-FFF2-40B4-BE49-F238E27FC236}">
                <a16:creationId xmlns:a16="http://schemas.microsoft.com/office/drawing/2014/main" id="{F47341AE-FBF3-4B5C-A4CF-B9E410639D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715"/>
          <a:stretch/>
        </p:blipFill>
        <p:spPr bwMode="auto">
          <a:xfrm>
            <a:off x="415601" y="1410844"/>
            <a:ext cx="1117776" cy="14589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a:extLst>
              <a:ext uri="{FF2B5EF4-FFF2-40B4-BE49-F238E27FC236}">
                <a16:creationId xmlns:a16="http://schemas.microsoft.com/office/drawing/2014/main" id="{41AD4634-0206-4E5E-82C7-62CF1A731A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63" t="15557" r="352" b="3693"/>
          <a:stretch/>
        </p:blipFill>
        <p:spPr bwMode="auto">
          <a:xfrm>
            <a:off x="8319297" y="4923692"/>
            <a:ext cx="1117776" cy="117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987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01D92E-5B35-498A-A3B9-699E648AC7F4}"/>
              </a:ext>
            </a:extLst>
          </p:cNvPr>
          <p:cNvSpPr>
            <a:spLocks noGrp="1"/>
          </p:cNvSpPr>
          <p:nvPr>
            <p:ph type="title"/>
          </p:nvPr>
        </p:nvSpPr>
        <p:spPr/>
        <p:txBody>
          <a:bodyPr/>
          <a:lstStyle/>
          <a:p>
            <a:endParaRPr lang="en-IL"/>
          </a:p>
        </p:txBody>
      </p:sp>
      <p:sp>
        <p:nvSpPr>
          <p:cNvPr id="6" name="Text Placeholder 5">
            <a:extLst>
              <a:ext uri="{FF2B5EF4-FFF2-40B4-BE49-F238E27FC236}">
                <a16:creationId xmlns:a16="http://schemas.microsoft.com/office/drawing/2014/main" id="{AF007D6F-AFA9-4019-973D-715D5613D705}"/>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6BA69F50-8027-4AD9-A100-4504AD241964}"/>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18</a:t>
            </a:fld>
            <a:endParaRPr lang="en-US"/>
          </a:p>
        </p:txBody>
      </p:sp>
      <p:pic>
        <p:nvPicPr>
          <p:cNvPr id="4098" name="Picture 2" descr="https://lh3.googleusercontent.com/3tI_Jb_PKruov4Xt6GeNFQk4OdWDHL4NQwIVVnsm5Zxh-jcggYTcgPSU4_vVTQ9IxWFsmeEbJXpAeb7HgAyTvBJUfbqqn60Tu7ESblFvCd7otwMUZUgkjEZWhFkaypVCESAa6yGQt5Y">
            <a:extLst>
              <a:ext uri="{FF2B5EF4-FFF2-40B4-BE49-F238E27FC236}">
                <a16:creationId xmlns:a16="http://schemas.microsoft.com/office/drawing/2014/main" id="{E44992FC-2793-4815-A03D-9E3C3D85A1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89" t="10033" r="13566" b="9468"/>
          <a:stretch/>
        </p:blipFill>
        <p:spPr bwMode="auto">
          <a:xfrm>
            <a:off x="415600" y="593367"/>
            <a:ext cx="3727938" cy="21242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83F691E-6BCD-404C-99D6-E458BCEB0FE3}"/>
              </a:ext>
            </a:extLst>
          </p:cNvPr>
          <p:cNvPicPr>
            <a:picLocks noChangeAspect="1"/>
          </p:cNvPicPr>
          <p:nvPr/>
        </p:nvPicPr>
        <p:blipFill>
          <a:blip r:embed="rId3"/>
          <a:stretch>
            <a:fillRect/>
          </a:stretch>
        </p:blipFill>
        <p:spPr>
          <a:xfrm>
            <a:off x="4501566" y="2046511"/>
            <a:ext cx="7088049" cy="3732301"/>
          </a:xfrm>
          <a:prstGeom prst="rect">
            <a:avLst/>
          </a:prstGeom>
        </p:spPr>
      </p:pic>
    </p:spTree>
    <p:extLst>
      <p:ext uri="{BB962C8B-B14F-4D97-AF65-F5344CB8AC3E}">
        <p14:creationId xmlns:p14="http://schemas.microsoft.com/office/powerpoint/2010/main" val="3344631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E998C-697F-4B85-B8E4-4C20854A4AA9}"/>
              </a:ext>
            </a:extLst>
          </p:cNvPr>
          <p:cNvSpPr>
            <a:spLocks noGrp="1"/>
          </p:cNvSpPr>
          <p:nvPr>
            <p:ph type="title"/>
          </p:nvPr>
        </p:nvSpPr>
        <p:spPr/>
        <p:txBody>
          <a:bodyPr/>
          <a:lstStyle/>
          <a:p>
            <a:r>
              <a:rPr lang="en-US" dirty="0"/>
              <a:t>Active Learning – Basic Framework</a:t>
            </a:r>
            <a:endParaRPr lang="en-IL" dirty="0"/>
          </a:p>
        </p:txBody>
      </p:sp>
      <p:sp>
        <p:nvSpPr>
          <p:cNvPr id="5" name="Text Placeholder 4">
            <a:extLst>
              <a:ext uri="{FF2B5EF4-FFF2-40B4-BE49-F238E27FC236}">
                <a16:creationId xmlns:a16="http://schemas.microsoft.com/office/drawing/2014/main" id="{8DDC339B-08EB-450F-A4FC-387E6BD86EB6}"/>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34DB7387-136D-4E16-9FC1-14EFCA723F81}"/>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19</a:t>
            </a:fld>
            <a:endParaRPr lang="en-US"/>
          </a:p>
        </p:txBody>
      </p:sp>
      <p:pic>
        <p:nvPicPr>
          <p:cNvPr id="1026" name="Picture 2" descr="https://lh5.googleusercontent.com/BWZWc8dJorlPJ2yjgHuCaGKw36Q_nUXFihwKHhcO7wCcXp9OqUwvpdjji-stL3E1ULAO_h-lyvaRk-DhqXETNUQ12CFt1AmRRvsyat7UJlfvlcSAq3wOUmLkGo_QigvxYGvK_AUMxQY">
            <a:extLst>
              <a:ext uri="{FF2B5EF4-FFF2-40B4-BE49-F238E27FC236}">
                <a16:creationId xmlns:a16="http://schemas.microsoft.com/office/drawing/2014/main" id="{546FFABF-1915-49BE-8839-F8A5BCC50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601" y="1536633"/>
            <a:ext cx="8139320"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0202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hape 54">
            <a:extLst>
              <a:ext uri="{FF2B5EF4-FFF2-40B4-BE49-F238E27FC236}">
                <a16:creationId xmlns:a16="http://schemas.microsoft.com/office/drawing/2014/main" id="{B910351A-D3FF-4F3C-9974-942411B2D77F}"/>
              </a:ext>
            </a:extLst>
          </p:cNvPr>
          <p:cNvSpPr/>
          <p:nvPr/>
        </p:nvSpPr>
        <p:spPr>
          <a:xfrm>
            <a:off x="0" y="0"/>
            <a:ext cx="6092206" cy="6858000"/>
          </a:xfrm>
          <a:prstGeom prst="rect">
            <a:avLst/>
          </a:prstGeom>
          <a:gradFill>
            <a:gsLst>
              <a:gs pos="0">
                <a:srgbClr val="334455"/>
              </a:gs>
              <a:gs pos="100000">
                <a:srgbClr val="0099FF"/>
              </a:gs>
            </a:gsLst>
            <a:lin ang="2700006" scaled="0"/>
          </a:gradFill>
          <a:ln>
            <a:noFill/>
          </a:ln>
        </p:spPr>
        <p:txBody>
          <a:bodyPr spcFirstLastPara="1" wrap="square" lIns="124133" tIns="62067" rIns="124133" bIns="62067" anchor="ctr" anchorCtr="0">
            <a:noAutofit/>
          </a:bodyPr>
          <a:lstStyle/>
          <a:p>
            <a:pPr marL="0" marR="0" lvl="0" indent="0" algn="ctr" rtl="0">
              <a:spcBef>
                <a:spcPts val="0"/>
              </a:spcBef>
              <a:spcAft>
                <a:spcPts val="0"/>
              </a:spcAft>
              <a:buNone/>
            </a:pPr>
            <a:endParaRPr sz="1867" b="0" i="0" u="none" strike="noStrike" cap="none">
              <a:solidFill>
                <a:schemeClr val="lt1"/>
              </a:solidFill>
              <a:latin typeface="Quattrocento Sans"/>
              <a:ea typeface="Quattrocento Sans"/>
              <a:cs typeface="Quattrocento Sans"/>
              <a:sym typeface="Quattrocento Sans"/>
            </a:endParaRPr>
          </a:p>
        </p:txBody>
      </p:sp>
      <p:sp>
        <p:nvSpPr>
          <p:cNvPr id="3" name="Text Placeholder 2">
            <a:extLst>
              <a:ext uri="{FF2B5EF4-FFF2-40B4-BE49-F238E27FC236}">
                <a16:creationId xmlns:a16="http://schemas.microsoft.com/office/drawing/2014/main" id="{0F0DCA2D-DC8B-44B2-9C25-EF20767661BF}"/>
              </a:ext>
            </a:extLst>
          </p:cNvPr>
          <p:cNvSpPr>
            <a:spLocks noGrp="1"/>
          </p:cNvSpPr>
          <p:nvPr>
            <p:ph type="body" idx="4294967295"/>
          </p:nvPr>
        </p:nvSpPr>
        <p:spPr>
          <a:xfrm>
            <a:off x="473243" y="1838024"/>
            <a:ext cx="5037221" cy="4408392"/>
          </a:xfrm>
        </p:spPr>
        <p:txBody>
          <a:bodyPr/>
          <a:lstStyle/>
          <a:p>
            <a:pPr>
              <a:spcAft>
                <a:spcPts val="900"/>
              </a:spcAft>
              <a:buClr>
                <a:schemeClr val="bg1"/>
              </a:buClr>
              <a:buFont typeface="Arial" panose="020B0604020202020204" pitchFamily="34" charset="0"/>
              <a:buChar char="•"/>
            </a:pPr>
            <a:r>
              <a:rPr lang="en-US" dirty="0">
                <a:solidFill>
                  <a:schemeClr val="bg1"/>
                </a:solidFill>
              </a:rPr>
              <a:t>Introduction to Active Learning</a:t>
            </a:r>
          </a:p>
          <a:p>
            <a:pPr>
              <a:spcAft>
                <a:spcPts val="900"/>
              </a:spcAft>
              <a:buClr>
                <a:schemeClr val="bg1"/>
              </a:buClr>
              <a:buFont typeface="Arial" panose="020B0604020202020204" pitchFamily="34" charset="0"/>
              <a:buChar char="•"/>
            </a:pPr>
            <a:r>
              <a:rPr lang="en-US" dirty="0">
                <a:solidFill>
                  <a:schemeClr val="bg1"/>
                </a:solidFill>
              </a:rPr>
              <a:t>Motivation – why I became interested in Active Learning</a:t>
            </a:r>
          </a:p>
          <a:p>
            <a:pPr>
              <a:spcAft>
                <a:spcPts val="900"/>
              </a:spcAft>
              <a:buClr>
                <a:schemeClr val="bg1"/>
              </a:buClr>
              <a:buFont typeface="Arial" panose="020B0604020202020204" pitchFamily="34" charset="0"/>
              <a:buChar char="•"/>
            </a:pPr>
            <a:r>
              <a:rPr lang="en-US" dirty="0">
                <a:solidFill>
                  <a:schemeClr val="bg1"/>
                </a:solidFill>
              </a:rPr>
              <a:t>Types of Active Learning</a:t>
            </a:r>
          </a:p>
          <a:p>
            <a:pPr>
              <a:spcAft>
                <a:spcPts val="900"/>
              </a:spcAft>
              <a:buClr>
                <a:schemeClr val="bg1"/>
              </a:buClr>
              <a:buFont typeface="Arial" panose="020B0604020202020204" pitchFamily="34" charset="0"/>
              <a:buChar char="•"/>
            </a:pPr>
            <a:r>
              <a:rPr lang="en-US" dirty="0">
                <a:solidFill>
                  <a:schemeClr val="bg1"/>
                </a:solidFill>
              </a:rPr>
              <a:t>Hands-on session</a:t>
            </a:r>
          </a:p>
          <a:p>
            <a:pPr lvl="1">
              <a:spcBef>
                <a:spcPts val="0"/>
              </a:spcBef>
              <a:spcAft>
                <a:spcPts val="900"/>
              </a:spcAft>
              <a:buClr>
                <a:schemeClr val="bg1"/>
              </a:buClr>
              <a:buFont typeface="Arial" panose="020B0604020202020204" pitchFamily="34" charset="0"/>
              <a:buChar char="•"/>
            </a:pPr>
            <a:r>
              <a:rPr lang="en-US" sz="1400" dirty="0">
                <a:solidFill>
                  <a:schemeClr val="bg1"/>
                </a:solidFill>
              </a:rPr>
              <a:t>Image classification – MNIST</a:t>
            </a:r>
          </a:p>
          <a:p>
            <a:pPr lvl="1">
              <a:spcBef>
                <a:spcPts val="0"/>
              </a:spcBef>
              <a:spcAft>
                <a:spcPts val="900"/>
              </a:spcAft>
              <a:buClr>
                <a:schemeClr val="bg1"/>
              </a:buClr>
              <a:buFont typeface="Arial" panose="020B0604020202020204" pitchFamily="34" charset="0"/>
              <a:buChar char="•"/>
            </a:pPr>
            <a:r>
              <a:rPr lang="en-US" sz="1400" dirty="0">
                <a:solidFill>
                  <a:schemeClr val="bg1"/>
                </a:solidFill>
              </a:rPr>
              <a:t>Text classification – SM Spam</a:t>
            </a:r>
          </a:p>
          <a:p>
            <a:pPr>
              <a:spcAft>
                <a:spcPts val="900"/>
              </a:spcAft>
              <a:buClr>
                <a:schemeClr val="bg1"/>
              </a:buClr>
              <a:buFont typeface="Arial" panose="020B0604020202020204" pitchFamily="34" charset="0"/>
              <a:buChar char="•"/>
            </a:pPr>
            <a:r>
              <a:rPr lang="en-US" b="1" dirty="0">
                <a:solidFill>
                  <a:schemeClr val="bg1"/>
                </a:solidFill>
              </a:rPr>
              <a:t>https://github.com/omriallouche/active-learning</a:t>
            </a:r>
          </a:p>
          <a:p>
            <a:pPr>
              <a:spcAft>
                <a:spcPts val="900"/>
              </a:spcAft>
              <a:buClr>
                <a:schemeClr val="bg1"/>
              </a:buClr>
              <a:buFont typeface="Arial" panose="020B0604020202020204" pitchFamily="34" charset="0"/>
              <a:buChar char="•"/>
            </a:pPr>
            <a:r>
              <a:rPr lang="en-US" dirty="0">
                <a:solidFill>
                  <a:schemeClr val="bg1"/>
                </a:solidFill>
              </a:rPr>
              <a:t>Wrap up – </a:t>
            </a:r>
            <a:r>
              <a:rPr lang="en-US" dirty="0" err="1">
                <a:solidFill>
                  <a:schemeClr val="bg1"/>
                </a:solidFill>
              </a:rPr>
              <a:t>pros+cons</a:t>
            </a:r>
            <a:r>
              <a:rPr lang="en-US" dirty="0">
                <a:solidFill>
                  <a:schemeClr val="bg1"/>
                </a:solidFill>
              </a:rPr>
              <a:t> of active learning, suggested workflow</a:t>
            </a:r>
          </a:p>
          <a:p>
            <a:pPr>
              <a:spcAft>
                <a:spcPts val="900"/>
              </a:spcAft>
              <a:buClr>
                <a:schemeClr val="bg1"/>
              </a:buClr>
              <a:buFont typeface="Arial" panose="020B0604020202020204" pitchFamily="34" charset="0"/>
              <a:buChar char="•"/>
            </a:pPr>
            <a:r>
              <a:rPr lang="en-US" dirty="0">
                <a:solidFill>
                  <a:schemeClr val="bg1"/>
                </a:solidFill>
              </a:rPr>
              <a:t>Coffee break</a:t>
            </a:r>
          </a:p>
          <a:p>
            <a:pPr>
              <a:spcAft>
                <a:spcPts val="900"/>
              </a:spcAft>
              <a:buClr>
                <a:schemeClr val="bg1"/>
              </a:buClr>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C8BA99CC-0492-4154-8680-447EBACFAC3D}"/>
              </a:ext>
            </a:extLst>
          </p:cNvPr>
          <p:cNvSpPr>
            <a:spLocks noGrp="1"/>
          </p:cNvSpPr>
          <p:nvPr>
            <p:ph type="title"/>
          </p:nvPr>
        </p:nvSpPr>
        <p:spPr>
          <a:xfrm>
            <a:off x="609600" y="548681"/>
            <a:ext cx="5037221" cy="740662"/>
          </a:xfrm>
        </p:spPr>
        <p:txBody>
          <a:bodyPr/>
          <a:lstStyle/>
          <a:p>
            <a:pPr algn="ctr"/>
            <a:r>
              <a:rPr lang="en-US" dirty="0">
                <a:solidFill>
                  <a:schemeClr val="bg1"/>
                </a:solidFill>
              </a:rPr>
              <a:t>Active Learning</a:t>
            </a:r>
            <a:br>
              <a:rPr lang="en-US" dirty="0">
                <a:solidFill>
                  <a:schemeClr val="bg1"/>
                </a:solidFill>
              </a:rPr>
            </a:br>
            <a:r>
              <a:rPr lang="en-US" sz="2000" dirty="0" err="1">
                <a:solidFill>
                  <a:schemeClr val="bg1"/>
                </a:solidFill>
              </a:rPr>
              <a:t>Omri</a:t>
            </a:r>
            <a:r>
              <a:rPr lang="en-US" sz="2000" dirty="0">
                <a:solidFill>
                  <a:schemeClr val="bg1"/>
                </a:solidFill>
              </a:rPr>
              <a:t> </a:t>
            </a:r>
            <a:r>
              <a:rPr lang="en-US" sz="2000" dirty="0" err="1">
                <a:solidFill>
                  <a:schemeClr val="bg1"/>
                </a:solidFill>
              </a:rPr>
              <a:t>Allouche</a:t>
            </a:r>
            <a:endParaRPr lang="en-IL" dirty="0">
              <a:solidFill>
                <a:schemeClr val="bg1"/>
              </a:solidFill>
            </a:endParaRPr>
          </a:p>
        </p:txBody>
      </p:sp>
      <p:sp>
        <p:nvSpPr>
          <p:cNvPr id="7" name="Title 1">
            <a:extLst>
              <a:ext uri="{FF2B5EF4-FFF2-40B4-BE49-F238E27FC236}">
                <a16:creationId xmlns:a16="http://schemas.microsoft.com/office/drawing/2014/main" id="{CABC49E7-EE7D-4D6C-84A3-D1B75753D079}"/>
              </a:ext>
            </a:extLst>
          </p:cNvPr>
          <p:cNvSpPr txBox="1">
            <a:spLocks/>
          </p:cNvSpPr>
          <p:nvPr/>
        </p:nvSpPr>
        <p:spPr>
          <a:xfrm>
            <a:off x="6489027" y="548681"/>
            <a:ext cx="5037221" cy="740662"/>
          </a:xfrm>
          <a:prstGeom prst="rect">
            <a:avLst/>
          </a:prstGeom>
          <a:noFill/>
          <a:ln>
            <a:noFill/>
          </a:ln>
        </p:spPr>
        <p:txBody>
          <a:bodyPr spcFirstLastPara="1" wrap="square" lIns="93100" tIns="93100" rIns="93100" bIns="93100" anchor="t" anchorCtr="0"/>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66CC"/>
              </a:buClr>
              <a:buSzPts val="1400"/>
              <a:buFont typeface="Roboto"/>
              <a:buNone/>
              <a:defRPr sz="3600" b="0" i="0" u="none" strike="noStrike" cap="none">
                <a:solidFill>
                  <a:srgbClr val="0066CC"/>
                </a:solidFill>
                <a:latin typeface="Roboto"/>
                <a:ea typeface="Roboto"/>
                <a:cs typeface="Roboto"/>
                <a:sym typeface="Roboto"/>
              </a:defRPr>
            </a:lvl1pPr>
            <a:lvl2pPr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pPr algn="ctr"/>
            <a:r>
              <a:rPr lang="en-US" kern="0" dirty="0"/>
              <a:t>Guided Search</a:t>
            </a:r>
          </a:p>
          <a:p>
            <a:pPr algn="ctr"/>
            <a:r>
              <a:rPr lang="en-US" sz="2000" kern="0" dirty="0"/>
              <a:t>Tal Perry</a:t>
            </a:r>
            <a:endParaRPr lang="en-IL" sz="2000" kern="0" dirty="0"/>
          </a:p>
        </p:txBody>
      </p:sp>
      <p:sp>
        <p:nvSpPr>
          <p:cNvPr id="8" name="Text Placeholder 2">
            <a:extLst>
              <a:ext uri="{FF2B5EF4-FFF2-40B4-BE49-F238E27FC236}">
                <a16:creationId xmlns:a16="http://schemas.microsoft.com/office/drawing/2014/main" id="{E70CC375-D270-4B8E-8005-321B23E13E3C}"/>
              </a:ext>
            </a:extLst>
          </p:cNvPr>
          <p:cNvSpPr txBox="1">
            <a:spLocks/>
          </p:cNvSpPr>
          <p:nvPr/>
        </p:nvSpPr>
        <p:spPr>
          <a:xfrm>
            <a:off x="6489027" y="1838024"/>
            <a:ext cx="5037221" cy="4408392"/>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867"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867" b="0" i="0" u="none" strike="noStrike" cap="none">
                <a:solidFill>
                  <a:schemeClr val="dk2"/>
                </a:solidFill>
                <a:latin typeface="Arial"/>
                <a:ea typeface="Arial"/>
                <a:cs typeface="Arial"/>
                <a:sym typeface="Arial"/>
              </a:defRPr>
            </a:lvl9pPr>
          </a:lstStyle>
          <a:p>
            <a:pPr>
              <a:spcAft>
                <a:spcPts val="900"/>
              </a:spcAft>
              <a:buClrTx/>
              <a:buFont typeface="Arial" panose="020B0604020202020204" pitchFamily="34" charset="0"/>
              <a:buChar char="•"/>
            </a:pPr>
            <a:r>
              <a:rPr lang="en-US" kern="0" dirty="0">
                <a:solidFill>
                  <a:schemeClr val="tx1"/>
                </a:solidFill>
              </a:rPr>
              <a:t>Introduction to Guided Search</a:t>
            </a:r>
          </a:p>
          <a:p>
            <a:pPr>
              <a:spcAft>
                <a:spcPts val="900"/>
              </a:spcAft>
              <a:buClrTx/>
              <a:buFont typeface="Arial" panose="020B0604020202020204" pitchFamily="34" charset="0"/>
              <a:buChar char="•"/>
            </a:pPr>
            <a:r>
              <a:rPr lang="en-US" kern="0" dirty="0">
                <a:solidFill>
                  <a:schemeClr val="tx1"/>
                </a:solidFill>
              </a:rPr>
              <a:t>Introduction to Elastic Search</a:t>
            </a:r>
          </a:p>
          <a:p>
            <a:pPr>
              <a:spcAft>
                <a:spcPts val="900"/>
              </a:spcAft>
              <a:buClrTx/>
              <a:buFont typeface="Arial" panose="020B0604020202020204" pitchFamily="34" charset="0"/>
              <a:buChar char="•"/>
            </a:pPr>
            <a:r>
              <a:rPr lang="en-US" kern="0" dirty="0">
                <a:solidFill>
                  <a:schemeClr val="tx1"/>
                </a:solidFill>
              </a:rPr>
              <a:t>Hands-on Session</a:t>
            </a:r>
          </a:p>
          <a:p>
            <a:pPr>
              <a:spcAft>
                <a:spcPts val="900"/>
              </a:spcAft>
              <a:buClrTx/>
              <a:buFont typeface="Arial" panose="020B0604020202020204" pitchFamily="34" charset="0"/>
              <a:buChar char="•"/>
            </a:pPr>
            <a:r>
              <a:rPr lang="en-US" b="1" kern="0" dirty="0">
                <a:solidFill>
                  <a:schemeClr val="tx1"/>
                </a:solidFill>
                <a:hlinkClick r:id="rId2"/>
              </a:rPr>
              <a:t>https://github.com/LightTag/CAHLM</a:t>
            </a:r>
            <a:endParaRPr lang="en-US" b="1" kern="0" dirty="0">
              <a:solidFill>
                <a:schemeClr val="tx1"/>
              </a:solidFill>
            </a:endParaRPr>
          </a:p>
          <a:p>
            <a:pPr>
              <a:spcAft>
                <a:spcPts val="900"/>
              </a:spcAft>
              <a:buClrTx/>
              <a:buFont typeface="Arial" panose="020B0604020202020204" pitchFamily="34" charset="0"/>
              <a:buChar char="•"/>
            </a:pPr>
            <a:endParaRPr lang="en-US" kern="0" dirty="0">
              <a:solidFill>
                <a:schemeClr val="tx1"/>
              </a:solidFill>
            </a:endParaRPr>
          </a:p>
        </p:txBody>
      </p:sp>
    </p:spTree>
    <p:extLst>
      <p:ext uri="{BB962C8B-B14F-4D97-AF65-F5344CB8AC3E}">
        <p14:creationId xmlns:p14="http://schemas.microsoft.com/office/powerpoint/2010/main" val="3471609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Stream-Based Selective Sampling</a:t>
            </a:r>
            <a:endParaRPr/>
          </a:p>
        </p:txBody>
      </p:sp>
      <p:sp>
        <p:nvSpPr>
          <p:cNvPr id="2" name="Text Placeholder 1">
            <a:extLst>
              <a:ext uri="{FF2B5EF4-FFF2-40B4-BE49-F238E27FC236}">
                <a16:creationId xmlns:a16="http://schemas.microsoft.com/office/drawing/2014/main" id="{BF9E42D7-D017-4D20-BCB5-1932A77E85B8}"/>
              </a:ext>
            </a:extLst>
          </p:cNvPr>
          <p:cNvSpPr>
            <a:spLocks noGrp="1"/>
          </p:cNvSpPr>
          <p:nvPr>
            <p:ph type="body" idx="4294967295"/>
          </p:nvPr>
        </p:nvSpPr>
        <p:spPr>
          <a:xfrm>
            <a:off x="609600" y="1463039"/>
            <a:ext cx="10972800" cy="4783377"/>
          </a:xfrm>
        </p:spPr>
        <p:txBody>
          <a:bodyPr/>
          <a:lstStyle/>
          <a:p>
            <a:endParaRPr lang="en-IL"/>
          </a:p>
        </p:txBody>
      </p:sp>
      <p:pic>
        <p:nvPicPr>
          <p:cNvPr id="6" name="Shape 265">
            <a:extLst>
              <a:ext uri="{FF2B5EF4-FFF2-40B4-BE49-F238E27FC236}">
                <a16:creationId xmlns:a16="http://schemas.microsoft.com/office/drawing/2014/main" id="{0A1F98F3-4609-419E-8160-815DE2435AB4}"/>
              </a:ext>
            </a:extLst>
          </p:cNvPr>
          <p:cNvPicPr preferRelativeResize="0"/>
          <p:nvPr/>
        </p:nvPicPr>
        <p:blipFill>
          <a:blip r:embed="rId3">
            <a:alphaModFix/>
          </a:blip>
          <a:stretch>
            <a:fillRect/>
          </a:stretch>
        </p:blipFill>
        <p:spPr>
          <a:xfrm>
            <a:off x="895840" y="1922389"/>
            <a:ext cx="10541000" cy="4406900"/>
          </a:xfrm>
          <a:prstGeom prst="rect">
            <a:avLst/>
          </a:prstGeom>
          <a:noFill/>
          <a:ln>
            <a:noFill/>
          </a:ln>
        </p:spPr>
      </p:pic>
    </p:spTree>
    <p:extLst>
      <p:ext uri="{BB962C8B-B14F-4D97-AF65-F5344CB8AC3E}">
        <p14:creationId xmlns:p14="http://schemas.microsoft.com/office/powerpoint/2010/main" val="1477785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Membership Query Synthesis</a:t>
            </a:r>
            <a:endParaRPr/>
          </a:p>
        </p:txBody>
      </p:sp>
      <p:sp>
        <p:nvSpPr>
          <p:cNvPr id="2" name="Text Placeholder 1">
            <a:extLst>
              <a:ext uri="{FF2B5EF4-FFF2-40B4-BE49-F238E27FC236}">
                <a16:creationId xmlns:a16="http://schemas.microsoft.com/office/drawing/2014/main" id="{A713DC41-0105-403C-8489-D454259D6E29}"/>
              </a:ext>
            </a:extLst>
          </p:cNvPr>
          <p:cNvSpPr>
            <a:spLocks noGrp="1"/>
          </p:cNvSpPr>
          <p:nvPr>
            <p:ph type="body" idx="4294967295"/>
          </p:nvPr>
        </p:nvSpPr>
        <p:spPr>
          <a:xfrm>
            <a:off x="609600" y="1463039"/>
            <a:ext cx="10972800" cy="4783377"/>
          </a:xfrm>
        </p:spPr>
        <p:txBody>
          <a:bodyPr/>
          <a:lstStyle/>
          <a:p>
            <a:endParaRPr lang="en-IL"/>
          </a:p>
        </p:txBody>
      </p:sp>
      <p:pic>
        <p:nvPicPr>
          <p:cNvPr id="258" name="Shape 258"/>
          <p:cNvPicPr preferRelativeResize="0"/>
          <p:nvPr/>
        </p:nvPicPr>
        <p:blipFill>
          <a:blip r:embed="rId3">
            <a:alphaModFix/>
          </a:blip>
          <a:stretch>
            <a:fillRect/>
          </a:stretch>
        </p:blipFill>
        <p:spPr>
          <a:xfrm>
            <a:off x="825500" y="1968500"/>
            <a:ext cx="10541000" cy="2921000"/>
          </a:xfrm>
          <a:prstGeom prst="rect">
            <a:avLst/>
          </a:prstGeom>
          <a:noFill/>
          <a:ln>
            <a:noFill/>
          </a:ln>
        </p:spPr>
      </p:pic>
    </p:spTree>
    <p:extLst>
      <p:ext uri="{BB962C8B-B14F-4D97-AF65-F5344CB8AC3E}">
        <p14:creationId xmlns:p14="http://schemas.microsoft.com/office/powerpoint/2010/main" val="600104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Pool-based Sampling</a:t>
            </a:r>
            <a:endParaRPr/>
          </a:p>
        </p:txBody>
      </p:sp>
      <p:sp>
        <p:nvSpPr>
          <p:cNvPr id="2" name="Text Placeholder 1">
            <a:extLst>
              <a:ext uri="{FF2B5EF4-FFF2-40B4-BE49-F238E27FC236}">
                <a16:creationId xmlns:a16="http://schemas.microsoft.com/office/drawing/2014/main" id="{3802B4D7-C6FE-48BF-A954-6FDDF9E67359}"/>
              </a:ext>
            </a:extLst>
          </p:cNvPr>
          <p:cNvSpPr>
            <a:spLocks noGrp="1"/>
          </p:cNvSpPr>
          <p:nvPr>
            <p:ph type="body" idx="4294967295"/>
          </p:nvPr>
        </p:nvSpPr>
        <p:spPr>
          <a:xfrm>
            <a:off x="609600" y="1463039"/>
            <a:ext cx="10972800" cy="4783377"/>
          </a:xfrm>
        </p:spPr>
        <p:txBody>
          <a:bodyPr/>
          <a:lstStyle/>
          <a:p>
            <a:endParaRPr lang="en-IL" dirty="0"/>
          </a:p>
        </p:txBody>
      </p:sp>
      <p:pic>
        <p:nvPicPr>
          <p:cNvPr id="7" name="Shape 272">
            <a:extLst>
              <a:ext uri="{FF2B5EF4-FFF2-40B4-BE49-F238E27FC236}">
                <a16:creationId xmlns:a16="http://schemas.microsoft.com/office/drawing/2014/main" id="{5D4E8249-9243-497F-8B9D-8B38A0C0BEBE}"/>
              </a:ext>
            </a:extLst>
          </p:cNvPr>
          <p:cNvPicPr preferRelativeResize="0"/>
          <p:nvPr/>
        </p:nvPicPr>
        <p:blipFill>
          <a:blip r:embed="rId3">
            <a:alphaModFix/>
          </a:blip>
          <a:stretch>
            <a:fillRect/>
          </a:stretch>
        </p:blipFill>
        <p:spPr>
          <a:xfrm>
            <a:off x="825500" y="2179520"/>
            <a:ext cx="10541000" cy="2921000"/>
          </a:xfrm>
          <a:prstGeom prst="rect">
            <a:avLst/>
          </a:prstGeom>
          <a:noFill/>
          <a:ln>
            <a:noFill/>
          </a:ln>
        </p:spPr>
      </p:pic>
      <p:sp>
        <p:nvSpPr>
          <p:cNvPr id="3" name="Rectangle 2">
            <a:extLst>
              <a:ext uri="{FF2B5EF4-FFF2-40B4-BE49-F238E27FC236}">
                <a16:creationId xmlns:a16="http://schemas.microsoft.com/office/drawing/2014/main" id="{C00A72D8-5A8E-4526-B1F9-2553F55364AB}"/>
              </a:ext>
            </a:extLst>
          </p:cNvPr>
          <p:cNvSpPr/>
          <p:nvPr/>
        </p:nvSpPr>
        <p:spPr>
          <a:xfrm>
            <a:off x="2780714" y="5493835"/>
            <a:ext cx="6096000" cy="461665"/>
          </a:xfrm>
          <a:prstGeom prst="rect">
            <a:avLst/>
          </a:prstGeom>
        </p:spPr>
        <p:txBody>
          <a:bodyPr>
            <a:spAutoFit/>
          </a:bodyPr>
          <a:lstStyle/>
          <a:p>
            <a:pPr algn="ctr"/>
            <a:r>
              <a:rPr lang="en-GB" sz="2400" b="1" dirty="0"/>
              <a:t>Single Instance / Batch</a:t>
            </a:r>
          </a:p>
        </p:txBody>
      </p:sp>
    </p:spTree>
    <p:extLst>
      <p:ext uri="{BB962C8B-B14F-4D97-AF65-F5344CB8AC3E}">
        <p14:creationId xmlns:p14="http://schemas.microsoft.com/office/powerpoint/2010/main" val="711405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Active Learning Methods</a:t>
            </a:r>
            <a:endParaRPr/>
          </a:p>
        </p:txBody>
      </p:sp>
      <p:sp>
        <p:nvSpPr>
          <p:cNvPr id="220" name="Shape 220"/>
          <p:cNvSpPr txBox="1">
            <a:spLocks noGrp="1"/>
          </p:cNvSpPr>
          <p:nvPr>
            <p:ph type="body" idx="4294967295"/>
          </p:nvPr>
        </p:nvSpPr>
        <p:spPr>
          <a:xfrm>
            <a:off x="609600" y="1463039"/>
            <a:ext cx="7235832" cy="4783377"/>
          </a:xfrm>
          <a:prstGeom prst="rect">
            <a:avLst/>
          </a:prstGeom>
        </p:spPr>
        <p:txBody>
          <a:bodyPr spcFirstLastPara="1" wrap="square" lIns="101367" tIns="101367" rIns="101367" bIns="101367" anchor="t" anchorCtr="0">
            <a:noAutofit/>
          </a:bodyPr>
          <a:lstStyle/>
          <a:p>
            <a:pPr marL="237061" indent="-101597">
              <a:buNone/>
            </a:pPr>
            <a:r>
              <a:rPr lang="en" sz="2800" b="1" dirty="0">
                <a:solidFill>
                  <a:schemeClr val="dk1"/>
                </a:solidFill>
              </a:rPr>
              <a:t>Uncertainty </a:t>
            </a:r>
            <a:r>
              <a:rPr lang="en-US" sz="2800" b="1" dirty="0">
                <a:solidFill>
                  <a:schemeClr val="dk1"/>
                </a:solidFill>
              </a:rPr>
              <a:t>S</a:t>
            </a:r>
            <a:r>
              <a:rPr lang="en" sz="2800" b="1" dirty="0">
                <a:solidFill>
                  <a:schemeClr val="dk1"/>
                </a:solidFill>
              </a:rPr>
              <a:t>ampling</a:t>
            </a:r>
            <a:endParaRPr sz="2800" b="1" dirty="0">
              <a:solidFill>
                <a:schemeClr val="dk1"/>
              </a:solidFill>
            </a:endParaRPr>
          </a:p>
          <a:p>
            <a:pPr marL="846646" indent="-101597">
              <a:spcBef>
                <a:spcPts val="667"/>
              </a:spcBef>
              <a:spcAft>
                <a:spcPts val="1800"/>
              </a:spcAft>
              <a:buNone/>
            </a:pPr>
            <a:r>
              <a:rPr lang="en" sz="2000" dirty="0">
                <a:solidFill>
                  <a:schemeClr val="dk1"/>
                </a:solidFill>
              </a:rPr>
              <a:t>Label points </a:t>
            </a:r>
            <a:r>
              <a:rPr lang="en-US" sz="2000" dirty="0">
                <a:solidFill>
                  <a:schemeClr val="dk1"/>
                </a:solidFill>
              </a:rPr>
              <a:t>with the lowest confidence for </a:t>
            </a:r>
            <a:r>
              <a:rPr lang="en" sz="2000" dirty="0">
                <a:solidFill>
                  <a:schemeClr val="dk1"/>
                </a:solidFill>
              </a:rPr>
              <a:t>the </a:t>
            </a:r>
            <a:r>
              <a:rPr lang="en-US" sz="2000" dirty="0">
                <a:solidFill>
                  <a:schemeClr val="dk1"/>
                </a:solidFill>
              </a:rPr>
              <a:t>predicted class</a:t>
            </a:r>
            <a:endParaRPr lang="en-GB" sz="2800" dirty="0"/>
          </a:p>
          <a:p>
            <a:pPr marL="237061" indent="-101597">
              <a:buNone/>
            </a:pPr>
            <a:r>
              <a:rPr lang="en-US" sz="2800" b="1" dirty="0">
                <a:solidFill>
                  <a:schemeClr val="dk1"/>
                </a:solidFill>
              </a:rPr>
              <a:t>Margin Sampling</a:t>
            </a:r>
          </a:p>
          <a:p>
            <a:pPr marL="846646" indent="-101597">
              <a:spcBef>
                <a:spcPts val="667"/>
              </a:spcBef>
              <a:spcAft>
                <a:spcPts val="1800"/>
              </a:spcAft>
              <a:buNone/>
            </a:pPr>
            <a:r>
              <a:rPr lang="en" sz="2000" dirty="0">
                <a:solidFill>
                  <a:schemeClr val="dk1"/>
                </a:solidFill>
              </a:rPr>
              <a:t>Label points </a:t>
            </a:r>
            <a:r>
              <a:rPr lang="en-US" sz="2000" dirty="0">
                <a:solidFill>
                  <a:schemeClr val="dk1"/>
                </a:solidFill>
              </a:rPr>
              <a:t>with the lowest difference between confidence of predicted class and 2nd best class</a:t>
            </a:r>
          </a:p>
          <a:p>
            <a:pPr marL="237061" indent="-101597">
              <a:buNone/>
            </a:pPr>
            <a:r>
              <a:rPr lang="en-US" sz="2800" b="1" dirty="0">
                <a:solidFill>
                  <a:schemeClr val="dk1"/>
                </a:solidFill>
              </a:rPr>
              <a:t>Entropy Sampling</a:t>
            </a:r>
          </a:p>
          <a:p>
            <a:pPr marL="846646" indent="-101597">
              <a:spcBef>
                <a:spcPts val="667"/>
              </a:spcBef>
              <a:buNone/>
            </a:pPr>
            <a:r>
              <a:rPr lang="en-US" sz="2000" dirty="0">
                <a:solidFill>
                  <a:schemeClr val="dk1"/>
                </a:solidFill>
              </a:rPr>
              <a:t>Label points with highest entropy for predicted classes</a:t>
            </a:r>
          </a:p>
          <a:p>
            <a:pPr marL="237061" indent="-101597">
              <a:spcBef>
                <a:spcPts val="667"/>
              </a:spcBef>
              <a:spcAft>
                <a:spcPts val="667"/>
              </a:spcAft>
              <a:buNone/>
            </a:pPr>
            <a:endParaRPr lang="en-IL" sz="2800" dirty="0"/>
          </a:p>
        </p:txBody>
      </p:sp>
      <p:pic>
        <p:nvPicPr>
          <p:cNvPr id="4" name="Picture 3">
            <a:extLst>
              <a:ext uri="{FF2B5EF4-FFF2-40B4-BE49-F238E27FC236}">
                <a16:creationId xmlns:a16="http://schemas.microsoft.com/office/drawing/2014/main" id="{E8EB5038-A5E5-4742-9044-3854D3B32B54}"/>
              </a:ext>
            </a:extLst>
          </p:cNvPr>
          <p:cNvPicPr>
            <a:picLocks noChangeAspect="1"/>
          </p:cNvPicPr>
          <p:nvPr/>
        </p:nvPicPr>
        <p:blipFill>
          <a:blip r:embed="rId3"/>
          <a:stretch>
            <a:fillRect/>
          </a:stretch>
        </p:blipFill>
        <p:spPr>
          <a:xfrm>
            <a:off x="8678319" y="1463039"/>
            <a:ext cx="3000794" cy="571580"/>
          </a:xfrm>
          <a:prstGeom prst="rect">
            <a:avLst/>
          </a:prstGeom>
        </p:spPr>
      </p:pic>
      <p:pic>
        <p:nvPicPr>
          <p:cNvPr id="5" name="Picture 4">
            <a:extLst>
              <a:ext uri="{FF2B5EF4-FFF2-40B4-BE49-F238E27FC236}">
                <a16:creationId xmlns:a16="http://schemas.microsoft.com/office/drawing/2014/main" id="{70EB8CD9-EB5E-4C84-9AC5-606EAA59D552}"/>
              </a:ext>
            </a:extLst>
          </p:cNvPr>
          <p:cNvPicPr>
            <a:picLocks noChangeAspect="1"/>
          </p:cNvPicPr>
          <p:nvPr/>
        </p:nvPicPr>
        <p:blipFill>
          <a:blip r:embed="rId4"/>
          <a:stretch>
            <a:fillRect/>
          </a:stretch>
        </p:blipFill>
        <p:spPr>
          <a:xfrm>
            <a:off x="9414814" y="2034987"/>
            <a:ext cx="2105319" cy="333422"/>
          </a:xfrm>
          <a:prstGeom prst="rect">
            <a:avLst/>
          </a:prstGeom>
        </p:spPr>
      </p:pic>
      <p:pic>
        <p:nvPicPr>
          <p:cNvPr id="6" name="Picture 5">
            <a:extLst>
              <a:ext uri="{FF2B5EF4-FFF2-40B4-BE49-F238E27FC236}">
                <a16:creationId xmlns:a16="http://schemas.microsoft.com/office/drawing/2014/main" id="{B6F60E65-F48C-4ED0-8CD1-F506AB803484}"/>
              </a:ext>
            </a:extLst>
          </p:cNvPr>
          <p:cNvPicPr>
            <a:picLocks noChangeAspect="1"/>
          </p:cNvPicPr>
          <p:nvPr/>
        </p:nvPicPr>
        <p:blipFill>
          <a:blip r:embed="rId5"/>
          <a:stretch>
            <a:fillRect/>
          </a:stretch>
        </p:blipFill>
        <p:spPr>
          <a:xfrm>
            <a:off x="7419394" y="5217756"/>
            <a:ext cx="4163006" cy="685896"/>
          </a:xfrm>
          <a:prstGeom prst="rect">
            <a:avLst/>
          </a:prstGeom>
        </p:spPr>
      </p:pic>
      <p:pic>
        <p:nvPicPr>
          <p:cNvPr id="7" name="Picture 6">
            <a:extLst>
              <a:ext uri="{FF2B5EF4-FFF2-40B4-BE49-F238E27FC236}">
                <a16:creationId xmlns:a16="http://schemas.microsoft.com/office/drawing/2014/main" id="{276D9D92-4EC5-4E7E-8B6F-B283B7E6FD92}"/>
              </a:ext>
            </a:extLst>
          </p:cNvPr>
          <p:cNvPicPr>
            <a:picLocks noChangeAspect="1"/>
          </p:cNvPicPr>
          <p:nvPr/>
        </p:nvPicPr>
        <p:blipFill>
          <a:blip r:embed="rId6"/>
          <a:stretch>
            <a:fillRect/>
          </a:stretch>
        </p:blipFill>
        <p:spPr>
          <a:xfrm>
            <a:off x="8004412" y="2980348"/>
            <a:ext cx="3543795" cy="504895"/>
          </a:xfrm>
          <a:prstGeom prst="rect">
            <a:avLst/>
          </a:prstGeom>
        </p:spPr>
      </p:pic>
      <p:sp>
        <p:nvSpPr>
          <p:cNvPr id="2" name="Rectangle 1">
            <a:extLst>
              <a:ext uri="{FF2B5EF4-FFF2-40B4-BE49-F238E27FC236}">
                <a16:creationId xmlns:a16="http://schemas.microsoft.com/office/drawing/2014/main" id="{806F698F-064D-4057-99B6-1FEC9963250E}"/>
              </a:ext>
            </a:extLst>
          </p:cNvPr>
          <p:cNvSpPr/>
          <p:nvPr/>
        </p:nvSpPr>
        <p:spPr>
          <a:xfrm>
            <a:off x="8141367" y="3393062"/>
            <a:ext cx="3536755" cy="738664"/>
          </a:xfrm>
          <a:prstGeom prst="rect">
            <a:avLst/>
          </a:prstGeom>
        </p:spPr>
        <p:txBody>
          <a:bodyPr wrap="square">
            <a:spAutoFit/>
          </a:bodyPr>
          <a:lstStyle/>
          <a:p>
            <a:r>
              <a:rPr lang="en-US" sz="1400" dirty="0">
                <a:latin typeface="+mj-lt"/>
                <a:cs typeface="Times New Roman" panose="02020603050405020304" pitchFamily="18" charset="0"/>
              </a:rPr>
              <a:t>where      and      are the first and second most probable class labels under the model, respectively</a:t>
            </a:r>
          </a:p>
        </p:txBody>
      </p:sp>
      <p:pic>
        <p:nvPicPr>
          <p:cNvPr id="3" name="Picture 2">
            <a:extLst>
              <a:ext uri="{FF2B5EF4-FFF2-40B4-BE49-F238E27FC236}">
                <a16:creationId xmlns:a16="http://schemas.microsoft.com/office/drawing/2014/main" id="{59CA215E-E042-4721-9456-3F35BBCA6E86}"/>
              </a:ext>
            </a:extLst>
          </p:cNvPr>
          <p:cNvPicPr>
            <a:picLocks noChangeAspect="1"/>
          </p:cNvPicPr>
          <p:nvPr/>
        </p:nvPicPr>
        <p:blipFill>
          <a:blip r:embed="rId7"/>
          <a:stretch>
            <a:fillRect/>
          </a:stretch>
        </p:blipFill>
        <p:spPr>
          <a:xfrm>
            <a:off x="8740925" y="3437165"/>
            <a:ext cx="228632" cy="238158"/>
          </a:xfrm>
          <a:prstGeom prst="rect">
            <a:avLst/>
          </a:prstGeom>
        </p:spPr>
      </p:pic>
      <p:pic>
        <p:nvPicPr>
          <p:cNvPr id="9" name="Picture 8">
            <a:extLst>
              <a:ext uri="{FF2B5EF4-FFF2-40B4-BE49-F238E27FC236}">
                <a16:creationId xmlns:a16="http://schemas.microsoft.com/office/drawing/2014/main" id="{88BC976E-ED38-43B5-B79E-E07F357C46DC}"/>
              </a:ext>
            </a:extLst>
          </p:cNvPr>
          <p:cNvPicPr>
            <a:picLocks noChangeAspect="1"/>
          </p:cNvPicPr>
          <p:nvPr/>
        </p:nvPicPr>
        <p:blipFill>
          <a:blip r:embed="rId8"/>
          <a:stretch>
            <a:fillRect/>
          </a:stretch>
        </p:blipFill>
        <p:spPr>
          <a:xfrm>
            <a:off x="9360002" y="3426007"/>
            <a:ext cx="181000" cy="228632"/>
          </a:xfrm>
          <a:prstGeom prst="rect">
            <a:avLst/>
          </a:prstGeom>
        </p:spPr>
      </p:pic>
    </p:spTree>
    <p:extLst>
      <p:ext uri="{BB962C8B-B14F-4D97-AF65-F5344CB8AC3E}">
        <p14:creationId xmlns:p14="http://schemas.microsoft.com/office/powerpoint/2010/main" val="269553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839FE-329A-4AE8-997B-44C87120CB2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AC35BB3-B938-4D40-80FE-F7E8EA8EFE2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1092C64-9C87-4920-95CC-9B7A7CF721ED}"/>
              </a:ext>
            </a:extLst>
          </p:cNvPr>
          <p:cNvPicPr>
            <a:picLocks noChangeAspect="1"/>
          </p:cNvPicPr>
          <p:nvPr/>
        </p:nvPicPr>
        <p:blipFill>
          <a:blip r:embed="rId2"/>
          <a:stretch>
            <a:fillRect/>
          </a:stretch>
        </p:blipFill>
        <p:spPr>
          <a:xfrm>
            <a:off x="1299493" y="548681"/>
            <a:ext cx="9593014" cy="5220429"/>
          </a:xfrm>
          <a:prstGeom prst="rect">
            <a:avLst/>
          </a:prstGeom>
        </p:spPr>
      </p:pic>
      <p:sp>
        <p:nvSpPr>
          <p:cNvPr id="5" name="TextBox 4">
            <a:extLst>
              <a:ext uri="{FF2B5EF4-FFF2-40B4-BE49-F238E27FC236}">
                <a16:creationId xmlns:a16="http://schemas.microsoft.com/office/drawing/2014/main" id="{0ECB6D8B-89F3-408C-BC58-5B0EDC184F3E}"/>
              </a:ext>
            </a:extLst>
          </p:cNvPr>
          <p:cNvSpPr txBox="1"/>
          <p:nvPr/>
        </p:nvSpPr>
        <p:spPr>
          <a:xfrm>
            <a:off x="3088105" y="5832834"/>
            <a:ext cx="8542421" cy="253916"/>
          </a:xfrm>
          <a:prstGeom prst="rect">
            <a:avLst/>
          </a:prstGeom>
          <a:noFill/>
        </p:spPr>
        <p:txBody>
          <a:bodyPr wrap="square" rtlCol="0">
            <a:spAutoFit/>
          </a:bodyPr>
          <a:lstStyle/>
          <a:p>
            <a:pPr algn="r"/>
            <a:r>
              <a:rPr lang="en-US" sz="1050" dirty="0"/>
              <a:t>Credit: Burr Settles. Active Learning Literature Survey. Computer Sciences Technical Report 1648, University of Wisconsin–Madison. 2009. </a:t>
            </a:r>
          </a:p>
        </p:txBody>
      </p:sp>
    </p:spTree>
    <p:extLst>
      <p:ext uri="{BB962C8B-B14F-4D97-AF65-F5344CB8AC3E}">
        <p14:creationId xmlns:p14="http://schemas.microsoft.com/office/powerpoint/2010/main" val="31588680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Active Learning Methods</a:t>
            </a:r>
            <a:endParaRPr dirty="0"/>
          </a:p>
        </p:txBody>
      </p:sp>
      <p:sp>
        <p:nvSpPr>
          <p:cNvPr id="227" name="Shape 227"/>
          <p:cNvSpPr txBox="1">
            <a:spLocks noGrp="1"/>
          </p:cNvSpPr>
          <p:nvPr>
            <p:ph type="body" idx="4294967295"/>
          </p:nvPr>
        </p:nvSpPr>
        <p:spPr>
          <a:xfrm>
            <a:off x="609600" y="1463039"/>
            <a:ext cx="10972800" cy="4783377"/>
          </a:xfrm>
          <a:prstGeom prst="rect">
            <a:avLst/>
          </a:prstGeom>
        </p:spPr>
        <p:txBody>
          <a:bodyPr spcFirstLastPara="1" wrap="square" lIns="101367" tIns="101367" rIns="101367" bIns="101367" anchor="t" anchorCtr="0">
            <a:noAutofit/>
          </a:bodyPr>
          <a:lstStyle/>
          <a:p>
            <a:pPr marL="237061" indent="-101597">
              <a:buNone/>
            </a:pPr>
            <a:r>
              <a:rPr lang="en" b="1" dirty="0">
                <a:solidFill>
                  <a:schemeClr val="dk1"/>
                </a:solidFill>
              </a:rPr>
              <a:t>Query by Committee</a:t>
            </a:r>
            <a:endParaRPr b="1" dirty="0">
              <a:solidFill>
                <a:schemeClr val="dk1"/>
              </a:solidFill>
            </a:endParaRPr>
          </a:p>
          <a:p>
            <a:pPr marL="846646" indent="-101597">
              <a:spcBef>
                <a:spcPts val="667"/>
              </a:spcBef>
              <a:buNone/>
            </a:pPr>
            <a:r>
              <a:rPr lang="en" sz="1867" dirty="0">
                <a:solidFill>
                  <a:schemeClr val="dk1"/>
                </a:solidFill>
              </a:rPr>
              <a:t>A variety of models are trained on the current labeled data, and vote on the output for unlabeled data</a:t>
            </a:r>
            <a:endParaRPr sz="1867" dirty="0">
              <a:solidFill>
                <a:schemeClr val="dk1"/>
              </a:solidFill>
            </a:endParaRPr>
          </a:p>
          <a:p>
            <a:pPr marL="846646" indent="-101597">
              <a:spcBef>
                <a:spcPts val="667"/>
              </a:spcBef>
              <a:buNone/>
            </a:pPr>
            <a:r>
              <a:rPr lang="en" sz="1867" dirty="0">
                <a:solidFill>
                  <a:schemeClr val="dk1"/>
                </a:solidFill>
              </a:rPr>
              <a:t>Label those points for which the "committee" disagrees the most</a:t>
            </a:r>
            <a:endParaRPr sz="1867" dirty="0">
              <a:solidFill>
                <a:schemeClr val="dk1"/>
              </a:solidFill>
            </a:endParaRPr>
          </a:p>
          <a:p>
            <a:pPr marL="237061" indent="-101597">
              <a:spcBef>
                <a:spcPts val="667"/>
              </a:spcBef>
              <a:spcAft>
                <a:spcPts val="667"/>
              </a:spcAft>
              <a:buNone/>
            </a:pPr>
            <a:endParaRPr dirty="0"/>
          </a:p>
        </p:txBody>
      </p:sp>
      <p:pic>
        <p:nvPicPr>
          <p:cNvPr id="4" name="Picture 3">
            <a:extLst>
              <a:ext uri="{FF2B5EF4-FFF2-40B4-BE49-F238E27FC236}">
                <a16:creationId xmlns:a16="http://schemas.microsoft.com/office/drawing/2014/main" id="{18E44112-DD38-4A87-841D-BD773807DFA6}"/>
              </a:ext>
            </a:extLst>
          </p:cNvPr>
          <p:cNvPicPr>
            <a:picLocks noChangeAspect="1"/>
          </p:cNvPicPr>
          <p:nvPr/>
        </p:nvPicPr>
        <p:blipFill>
          <a:blip r:embed="rId3"/>
          <a:stretch>
            <a:fillRect/>
          </a:stretch>
        </p:blipFill>
        <p:spPr>
          <a:xfrm>
            <a:off x="3112167" y="3167684"/>
            <a:ext cx="5953155" cy="3078732"/>
          </a:xfrm>
          <a:prstGeom prst="rect">
            <a:avLst/>
          </a:prstGeom>
        </p:spPr>
      </p:pic>
    </p:spTree>
    <p:extLst>
      <p:ext uri="{BB962C8B-B14F-4D97-AF65-F5344CB8AC3E}">
        <p14:creationId xmlns:p14="http://schemas.microsoft.com/office/powerpoint/2010/main" val="4219761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23F4-867D-4079-BC43-9D0D547DACE3}"/>
              </a:ext>
            </a:extLst>
          </p:cNvPr>
          <p:cNvSpPr>
            <a:spLocks noGrp="1"/>
          </p:cNvSpPr>
          <p:nvPr>
            <p:ph type="title"/>
          </p:nvPr>
        </p:nvSpPr>
        <p:spPr/>
        <p:txBody>
          <a:bodyPr/>
          <a:lstStyle/>
          <a:p>
            <a:r>
              <a:rPr lang="en" dirty="0"/>
              <a:t>Active Learning Methods</a:t>
            </a:r>
            <a:endParaRPr lang="en-US" dirty="0"/>
          </a:p>
        </p:txBody>
      </p:sp>
      <p:sp>
        <p:nvSpPr>
          <p:cNvPr id="3" name="Content Placeholder 2">
            <a:extLst>
              <a:ext uri="{FF2B5EF4-FFF2-40B4-BE49-F238E27FC236}">
                <a16:creationId xmlns:a16="http://schemas.microsoft.com/office/drawing/2014/main" id="{1B3A5B16-185A-47C0-983E-08408C688A67}"/>
              </a:ext>
            </a:extLst>
          </p:cNvPr>
          <p:cNvSpPr>
            <a:spLocks noGrp="1"/>
          </p:cNvSpPr>
          <p:nvPr>
            <p:ph idx="1"/>
          </p:nvPr>
        </p:nvSpPr>
        <p:spPr/>
        <p:txBody>
          <a:bodyPr>
            <a:normAutofit/>
          </a:bodyPr>
          <a:lstStyle/>
          <a:p>
            <a:pPr marL="237061" indent="-101597">
              <a:spcBef>
                <a:spcPts val="667"/>
              </a:spcBef>
              <a:buNone/>
            </a:pPr>
            <a:r>
              <a:rPr lang="en-US" sz="1800" b="1" dirty="0">
                <a:solidFill>
                  <a:schemeClr val="dk1"/>
                </a:solidFill>
              </a:rPr>
              <a:t>Expected error reduction</a:t>
            </a:r>
          </a:p>
          <a:p>
            <a:pPr marL="846646" indent="-101597">
              <a:spcBef>
                <a:spcPts val="667"/>
              </a:spcBef>
              <a:buNone/>
            </a:pPr>
            <a:r>
              <a:rPr lang="en-US" sz="1800" dirty="0">
                <a:solidFill>
                  <a:schemeClr val="dk1"/>
                </a:solidFill>
              </a:rPr>
              <a:t>Label those points that would most reduce the model's generalization error</a:t>
            </a:r>
          </a:p>
          <a:p>
            <a:pPr marL="237061" indent="-101597">
              <a:spcBef>
                <a:spcPts val="667"/>
              </a:spcBef>
              <a:buNone/>
            </a:pPr>
            <a:r>
              <a:rPr lang="en-US" sz="1800" b="1" dirty="0">
                <a:solidFill>
                  <a:schemeClr val="dk1"/>
                </a:solidFill>
              </a:rPr>
              <a:t>Variance reduction</a:t>
            </a:r>
          </a:p>
          <a:p>
            <a:pPr marL="846646" indent="-101597">
              <a:spcBef>
                <a:spcPts val="667"/>
              </a:spcBef>
              <a:buNone/>
            </a:pPr>
            <a:r>
              <a:rPr lang="en-US" sz="1800" dirty="0">
                <a:solidFill>
                  <a:schemeClr val="dk1"/>
                </a:solidFill>
              </a:rPr>
              <a:t>Label those points that would minimize output variance, which is one of the components of error</a:t>
            </a:r>
          </a:p>
        </p:txBody>
      </p:sp>
    </p:spTree>
    <p:extLst>
      <p:ext uri="{BB962C8B-B14F-4D97-AF65-F5344CB8AC3E}">
        <p14:creationId xmlns:p14="http://schemas.microsoft.com/office/powerpoint/2010/main" val="3355924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Active Learning Methods</a:t>
            </a:r>
            <a:endParaRPr/>
          </a:p>
          <a:p>
            <a:endParaRPr/>
          </a:p>
        </p:txBody>
      </p:sp>
      <p:sp>
        <p:nvSpPr>
          <p:cNvPr id="233" name="Shape 233"/>
          <p:cNvSpPr txBox="1">
            <a:spLocks noGrp="1"/>
          </p:cNvSpPr>
          <p:nvPr>
            <p:ph idx="1"/>
          </p:nvPr>
        </p:nvSpPr>
        <p:spPr>
          <a:prstGeom prst="rect">
            <a:avLst/>
          </a:prstGeom>
        </p:spPr>
        <p:txBody>
          <a:bodyPr spcFirstLastPara="1" wrap="square" lIns="101367" tIns="101367" rIns="101367" bIns="101367" anchor="t" anchorCtr="0">
            <a:noAutofit/>
          </a:bodyPr>
          <a:lstStyle/>
          <a:p>
            <a:pPr marL="237061" indent="-101597">
              <a:buNone/>
            </a:pPr>
            <a:r>
              <a:rPr lang="en" b="1">
                <a:solidFill>
                  <a:schemeClr val="dk1"/>
                </a:solidFill>
              </a:rPr>
              <a:t>Balance exploration and exploitation</a:t>
            </a:r>
            <a:endParaRPr b="1">
              <a:solidFill>
                <a:schemeClr val="dk1"/>
              </a:solidFill>
            </a:endParaRPr>
          </a:p>
          <a:p>
            <a:pPr marL="846646" indent="-101597">
              <a:spcBef>
                <a:spcPts val="667"/>
              </a:spcBef>
              <a:buNone/>
            </a:pPr>
            <a:r>
              <a:rPr lang="en">
                <a:solidFill>
                  <a:schemeClr val="dk1"/>
                </a:solidFill>
              </a:rPr>
              <a:t>Choose examples to label as a trade-off between exploration and exploitation of the data space </a:t>
            </a:r>
            <a:endParaRPr>
              <a:solidFill>
                <a:schemeClr val="dk1"/>
              </a:solidFill>
            </a:endParaRPr>
          </a:p>
          <a:p>
            <a:pPr marL="846646" indent="-101597">
              <a:spcBef>
                <a:spcPts val="667"/>
              </a:spcBef>
              <a:buNone/>
            </a:pPr>
            <a:r>
              <a:rPr lang="en">
                <a:solidFill>
                  <a:schemeClr val="dk1"/>
                </a:solidFill>
              </a:rPr>
              <a:t>This strategy manages this compromise by modelling the active learning problem as a contextual bandit problem. </a:t>
            </a:r>
            <a:endParaRPr>
              <a:solidFill>
                <a:schemeClr val="dk1"/>
              </a:solidFill>
            </a:endParaRPr>
          </a:p>
          <a:p>
            <a:pPr marL="846646" indent="-101597">
              <a:spcBef>
                <a:spcPts val="667"/>
              </a:spcBef>
              <a:buNone/>
            </a:pPr>
            <a:r>
              <a:rPr lang="en">
                <a:solidFill>
                  <a:schemeClr val="dk1"/>
                </a:solidFill>
              </a:rPr>
              <a:t>For example, Bouneffouf et al.[7] propose a sequential algorithm named Active Thompson Sampling (ATS), which, in each round, assigns a sampling distribution on the pool, samples one point from this distribution, and queries the oracle for this sample point label.</a:t>
            </a:r>
            <a:endParaRPr>
              <a:solidFill>
                <a:schemeClr val="dk1"/>
              </a:solidFill>
            </a:endParaRPr>
          </a:p>
          <a:p>
            <a:pPr marL="237061" indent="-101597">
              <a:spcBef>
                <a:spcPts val="667"/>
              </a:spcBef>
              <a:spcAft>
                <a:spcPts val="667"/>
              </a:spcAft>
              <a:buNone/>
            </a:pPr>
            <a:endParaRPr/>
          </a:p>
        </p:txBody>
      </p:sp>
    </p:spTree>
    <p:extLst>
      <p:ext uri="{BB962C8B-B14F-4D97-AF65-F5344CB8AC3E}">
        <p14:creationId xmlns:p14="http://schemas.microsoft.com/office/powerpoint/2010/main" val="3301106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Using Unlabeled Data</a:t>
            </a:r>
            <a:endParaRPr dirty="0"/>
          </a:p>
        </p:txBody>
      </p:sp>
      <p:sp>
        <p:nvSpPr>
          <p:cNvPr id="347" name="Shape 347"/>
          <p:cNvSpPr txBox="1">
            <a:spLocks noGrp="1"/>
          </p:cNvSpPr>
          <p:nvPr>
            <p:ph idx="1"/>
          </p:nvPr>
        </p:nvSpPr>
        <p:spPr>
          <a:prstGeom prst="rect">
            <a:avLst/>
          </a:prstGeom>
        </p:spPr>
        <p:txBody>
          <a:bodyPr spcFirstLastPara="1" wrap="square" lIns="101367" tIns="101367" rIns="101367" bIns="101367" anchor="t" anchorCtr="0">
            <a:noAutofit/>
          </a:bodyPr>
          <a:lstStyle/>
          <a:p>
            <a:pPr marL="237061" indent="-101597">
              <a:buNone/>
            </a:pPr>
            <a:r>
              <a:rPr lang="en" sz="3200" b="1" dirty="0"/>
              <a:t>"Believe in yourself" - Bootstrapping</a:t>
            </a:r>
            <a:endParaRPr sz="3200" b="1" dirty="0"/>
          </a:p>
          <a:p>
            <a:pPr marL="478364">
              <a:spcBef>
                <a:spcPts val="667"/>
              </a:spcBef>
            </a:pPr>
            <a:r>
              <a:rPr lang="en" sz="2400" dirty="0"/>
              <a:t>The number of labeled instances is often too small for proper classification</a:t>
            </a:r>
            <a:endParaRPr sz="2400" dirty="0"/>
          </a:p>
          <a:p>
            <a:pPr marL="478364">
              <a:spcBef>
                <a:spcPts val="667"/>
              </a:spcBef>
            </a:pPr>
            <a:r>
              <a:rPr lang="en" sz="2400" dirty="0"/>
              <a:t>Better performance are obtained when weighting labeled instances with unlabeled instances</a:t>
            </a:r>
            <a:endParaRPr sz="2400" dirty="0"/>
          </a:p>
          <a:p>
            <a:pPr marL="478364">
              <a:spcBef>
                <a:spcPts val="667"/>
              </a:spcBef>
            </a:pPr>
            <a:r>
              <a:rPr lang="en" sz="2400" dirty="0"/>
              <a:t>Run</a:t>
            </a:r>
            <a:r>
              <a:rPr lang="en-US" sz="2400" dirty="0" err="1"/>
              <a:t>ning</a:t>
            </a:r>
            <a:r>
              <a:rPr lang="en" sz="2400" dirty="0"/>
              <a:t> EM several times improves performance</a:t>
            </a:r>
            <a:endParaRPr sz="2400" dirty="0"/>
          </a:p>
          <a:p>
            <a:pPr marL="478364">
              <a:spcBef>
                <a:spcPts val="667"/>
              </a:spcBef>
            </a:pPr>
            <a:r>
              <a:rPr lang="en" sz="2400" dirty="0"/>
              <a:t>Biggest gain is achieved on the 1st run of EM - for performance, run EM only once</a:t>
            </a:r>
            <a:endParaRPr sz="2400" dirty="0"/>
          </a:p>
          <a:p>
            <a:pPr marL="478364">
              <a:spcBef>
                <a:spcPts val="667"/>
              </a:spcBef>
            </a:pPr>
            <a:endParaRPr sz="2400" dirty="0"/>
          </a:p>
          <a:p>
            <a:pPr marL="237061" indent="-101597">
              <a:spcBef>
                <a:spcPts val="667"/>
              </a:spcBef>
              <a:spcAft>
                <a:spcPts val="667"/>
              </a:spcAft>
              <a:buNone/>
            </a:pPr>
            <a:endParaRPr dirty="0"/>
          </a:p>
        </p:txBody>
      </p:sp>
    </p:spTree>
    <p:extLst>
      <p:ext uri="{BB962C8B-B14F-4D97-AF65-F5344CB8AC3E}">
        <p14:creationId xmlns:p14="http://schemas.microsoft.com/office/powerpoint/2010/main" val="2413301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Active Learning Theory</a:t>
            </a:r>
            <a:endParaRPr dirty="0"/>
          </a:p>
        </p:txBody>
      </p:sp>
      <p:sp>
        <p:nvSpPr>
          <p:cNvPr id="278" name="Shape 278"/>
          <p:cNvSpPr txBox="1">
            <a:spLocks noGrp="1"/>
          </p:cNvSpPr>
          <p:nvPr>
            <p:ph idx="1"/>
          </p:nvPr>
        </p:nvSpPr>
        <p:spPr>
          <a:prstGeom prst="rect">
            <a:avLst/>
          </a:prstGeom>
        </p:spPr>
        <p:txBody>
          <a:bodyPr spcFirstLastPara="1" wrap="square" lIns="101367" tIns="101367" rIns="101367" bIns="101367" anchor="t" anchorCtr="0">
            <a:noAutofit/>
          </a:bodyPr>
          <a:lstStyle/>
          <a:p>
            <a:pPr marL="0" indent="0">
              <a:buNone/>
            </a:pPr>
            <a:r>
              <a:rPr lang="en" sz="2400" dirty="0"/>
              <a:t>Select instances according to </a:t>
            </a:r>
            <a:endParaRPr sz="2400" dirty="0"/>
          </a:p>
          <a:p>
            <a:pPr marL="1219170" indent="-423323">
              <a:buSzPts val="1400"/>
              <a:buAutoNum type="arabicPeriod"/>
            </a:pPr>
            <a:r>
              <a:rPr lang="en" sz="2400" i="1" dirty="0">
                <a:solidFill>
                  <a:schemeClr val="dk1"/>
                </a:solidFill>
              </a:rPr>
              <a:t>Informativeness</a:t>
            </a:r>
            <a:endParaRPr sz="2400" dirty="0">
              <a:solidFill>
                <a:schemeClr val="dk1"/>
              </a:solidFill>
            </a:endParaRPr>
          </a:p>
          <a:p>
            <a:pPr marL="1219170" indent="-423323">
              <a:buSzPts val="1400"/>
              <a:buAutoNum type="arabicPeriod"/>
            </a:pPr>
            <a:r>
              <a:rPr lang="en" sz="2400" i="1" dirty="0">
                <a:solidFill>
                  <a:schemeClr val="dk1"/>
                </a:solidFill>
              </a:rPr>
              <a:t>Representativeness</a:t>
            </a:r>
            <a:endParaRPr sz="2400" dirty="0">
              <a:solidFill>
                <a:schemeClr val="dk1"/>
              </a:solidFill>
            </a:endParaRPr>
          </a:p>
          <a:p>
            <a:pPr marL="1219170" indent="-423323">
              <a:buSzPts val="1400"/>
              <a:buAutoNum type="arabicPeriod"/>
            </a:pPr>
            <a:r>
              <a:rPr lang="en" sz="2400" i="1" dirty="0">
                <a:solidFill>
                  <a:schemeClr val="dk1"/>
                </a:solidFill>
              </a:rPr>
              <a:t>Diversity</a:t>
            </a:r>
            <a:endParaRPr sz="2400" i="1" dirty="0">
              <a:solidFill>
                <a:schemeClr val="dk1"/>
              </a:solidFill>
            </a:endParaRPr>
          </a:p>
          <a:p>
            <a:pPr marL="237061" indent="-101597">
              <a:buNone/>
            </a:pPr>
            <a:r>
              <a:rPr lang="en" sz="2400" dirty="0"/>
              <a:t>How to select seed?</a:t>
            </a:r>
            <a:endParaRPr sz="2400" dirty="0"/>
          </a:p>
          <a:p>
            <a:pPr indent="-423323">
              <a:buSzPts val="1400"/>
            </a:pPr>
            <a:r>
              <a:rPr lang="en" sz="2400" dirty="0"/>
              <a:t>Represent all classes</a:t>
            </a:r>
            <a:endParaRPr sz="2400" dirty="0"/>
          </a:p>
          <a:p>
            <a:pPr indent="-423323">
              <a:buSzPts val="1400"/>
            </a:pPr>
            <a:r>
              <a:rPr lang="en" sz="2400" dirty="0"/>
              <a:t>Perhaps first cluster and select from different clusters</a:t>
            </a:r>
            <a:endParaRPr sz="2400" dirty="0"/>
          </a:p>
          <a:p>
            <a:pPr indent="-423323">
              <a:buSzPts val="1400"/>
            </a:pPr>
            <a:r>
              <a:rPr lang="en" sz="2400" dirty="0"/>
              <a:t>Start with potentially difficult set (e.g. "I will" for Action Items)</a:t>
            </a:r>
            <a:endParaRPr sz="2400" dirty="0"/>
          </a:p>
          <a:p>
            <a:pPr indent="-423323">
              <a:buSzPts val="1400"/>
            </a:pPr>
            <a:r>
              <a:rPr lang="en" sz="2400" dirty="0"/>
              <a:t>Consider class priors</a:t>
            </a:r>
            <a:endParaRPr sz="2400" i="1" dirty="0"/>
          </a:p>
        </p:txBody>
      </p:sp>
    </p:spTree>
    <p:extLst>
      <p:ext uri="{BB962C8B-B14F-4D97-AF65-F5344CB8AC3E}">
        <p14:creationId xmlns:p14="http://schemas.microsoft.com/office/powerpoint/2010/main" val="3891604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A225D4-6562-4892-A006-6BF6DA252BC3}"/>
              </a:ext>
            </a:extLst>
          </p:cNvPr>
          <p:cNvSpPr>
            <a:spLocks noGrp="1"/>
          </p:cNvSpPr>
          <p:nvPr>
            <p:ph type="title"/>
          </p:nvPr>
        </p:nvSpPr>
        <p:spPr/>
        <p:txBody>
          <a:bodyPr/>
          <a:lstStyle/>
          <a:p>
            <a:endParaRPr lang="en-IL"/>
          </a:p>
        </p:txBody>
      </p:sp>
      <p:sp>
        <p:nvSpPr>
          <p:cNvPr id="12" name="Text Placeholder 11">
            <a:extLst>
              <a:ext uri="{FF2B5EF4-FFF2-40B4-BE49-F238E27FC236}">
                <a16:creationId xmlns:a16="http://schemas.microsoft.com/office/drawing/2014/main" id="{281BAD6C-E2EE-42A6-9414-CB148BBBE968}"/>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95E53716-3CD3-41E5-A1BA-E42DB8106EF2}"/>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3</a:t>
            </a:fld>
            <a:endParaRPr lang="en-US"/>
          </a:p>
        </p:txBody>
      </p:sp>
      <p:pic>
        <p:nvPicPr>
          <p:cNvPr id="9" name="Content Placeholder 8">
            <a:extLst>
              <a:ext uri="{FF2B5EF4-FFF2-40B4-BE49-F238E27FC236}">
                <a16:creationId xmlns:a16="http://schemas.microsoft.com/office/drawing/2014/main" id="{D9013D0A-5090-482C-ADA5-4050AEE15A4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21419" y="3382888"/>
            <a:ext cx="1695450" cy="23542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44" name="Picture 4" descr="https://lh5.googleusercontent.com/Bt1jmI6526AHOvfeTCtYx18o0gyj2poohvrz0oNhReDEqq-0fh2r1UgR4-TCKutRR-dum5ytLbizEovfxSnfhrfQ9vP5vlrfI8yEX_B7HsXoD2F_VG1LOg6ASSSgVkC46VpvX1lu4mY">
            <a:extLst>
              <a:ext uri="{FF2B5EF4-FFF2-40B4-BE49-F238E27FC236}">
                <a16:creationId xmlns:a16="http://schemas.microsoft.com/office/drawing/2014/main" id="{4A4B72D9-9432-4D70-9980-7BCE08225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41" y="3429000"/>
            <a:ext cx="2353303" cy="23533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0246" name="Picture 6" descr="https://lh5.googleusercontent.com/C7WgVmtji_JNpjBEpDpMPvvpaht0QMuOZo-dFBublVFxoDrvK89kAABA6HSFsljrQbCLeKK2lYD52tElCgoeHl_AhnTAOG6Dl5tPxbOzFjee7-zAlAknzOX9AuMjCnBhGpJWy0CRtpU">
            <a:extLst>
              <a:ext uri="{FF2B5EF4-FFF2-40B4-BE49-F238E27FC236}">
                <a16:creationId xmlns:a16="http://schemas.microsoft.com/office/drawing/2014/main" id="{169B3DF4-CBD0-45F4-B7FB-78D29FADC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560" y="3382888"/>
            <a:ext cx="2485543" cy="23629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AutoShape 8" descr="Inline image 2">
            <a:extLst>
              <a:ext uri="{FF2B5EF4-FFF2-40B4-BE49-F238E27FC236}">
                <a16:creationId xmlns:a16="http://schemas.microsoft.com/office/drawing/2014/main" id="{B58085C6-65C5-4082-AAAB-0D9AD3FEC0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6" name="AutoShape 10" descr="Inline image 2">
            <a:extLst>
              <a:ext uri="{FF2B5EF4-FFF2-40B4-BE49-F238E27FC236}">
                <a16:creationId xmlns:a16="http://schemas.microsoft.com/office/drawing/2014/main" id="{00432F33-A274-46F3-801A-D8F64C2D15F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10" name="TextBox 9">
            <a:extLst>
              <a:ext uri="{FF2B5EF4-FFF2-40B4-BE49-F238E27FC236}">
                <a16:creationId xmlns:a16="http://schemas.microsoft.com/office/drawing/2014/main" id="{EC40924F-4A6A-445C-84A6-03D7B76E1984}"/>
              </a:ext>
            </a:extLst>
          </p:cNvPr>
          <p:cNvSpPr txBox="1"/>
          <p:nvPr/>
        </p:nvSpPr>
        <p:spPr>
          <a:xfrm>
            <a:off x="7976382" y="5782303"/>
            <a:ext cx="2278966" cy="369332"/>
          </a:xfrm>
          <a:prstGeom prst="rect">
            <a:avLst/>
          </a:prstGeom>
          <a:noFill/>
        </p:spPr>
        <p:txBody>
          <a:bodyPr wrap="square" rtlCol="0">
            <a:spAutoFit/>
          </a:bodyPr>
          <a:lstStyle/>
          <a:p>
            <a:pPr algn="ctr"/>
            <a:r>
              <a:rPr lang="en-GB" dirty="0" err="1"/>
              <a:t>Yonathan</a:t>
            </a:r>
            <a:r>
              <a:rPr lang="en-GB" dirty="0"/>
              <a:t> </a:t>
            </a:r>
            <a:r>
              <a:rPr lang="en-GB" dirty="0" err="1"/>
              <a:t>Guttel</a:t>
            </a:r>
            <a:endParaRPr lang="en-IL" dirty="0"/>
          </a:p>
        </p:txBody>
      </p:sp>
      <p:sp>
        <p:nvSpPr>
          <p:cNvPr id="14" name="TextBox 13">
            <a:extLst>
              <a:ext uri="{FF2B5EF4-FFF2-40B4-BE49-F238E27FC236}">
                <a16:creationId xmlns:a16="http://schemas.microsoft.com/office/drawing/2014/main" id="{B89363F3-5CF7-4F1F-AA68-A41F3A93BE00}"/>
              </a:ext>
            </a:extLst>
          </p:cNvPr>
          <p:cNvSpPr txBox="1"/>
          <p:nvPr/>
        </p:nvSpPr>
        <p:spPr>
          <a:xfrm>
            <a:off x="4867421" y="5782303"/>
            <a:ext cx="2278966" cy="369332"/>
          </a:xfrm>
          <a:prstGeom prst="rect">
            <a:avLst/>
          </a:prstGeom>
          <a:noFill/>
        </p:spPr>
        <p:txBody>
          <a:bodyPr wrap="square" rtlCol="0">
            <a:spAutoFit/>
          </a:bodyPr>
          <a:lstStyle/>
          <a:p>
            <a:pPr algn="ctr"/>
            <a:r>
              <a:rPr lang="en-GB" dirty="0" err="1"/>
              <a:t>Eran</a:t>
            </a:r>
            <a:r>
              <a:rPr lang="en-GB" dirty="0"/>
              <a:t> </a:t>
            </a:r>
            <a:r>
              <a:rPr lang="en-GB" dirty="0" err="1"/>
              <a:t>Marom</a:t>
            </a:r>
            <a:endParaRPr lang="en-IL" dirty="0"/>
          </a:p>
        </p:txBody>
      </p:sp>
      <p:sp>
        <p:nvSpPr>
          <p:cNvPr id="15" name="TextBox 14">
            <a:extLst>
              <a:ext uri="{FF2B5EF4-FFF2-40B4-BE49-F238E27FC236}">
                <a16:creationId xmlns:a16="http://schemas.microsoft.com/office/drawing/2014/main" id="{B48998DF-3318-4A93-9BB1-DCD56F6EF047}"/>
              </a:ext>
            </a:extLst>
          </p:cNvPr>
          <p:cNvSpPr txBox="1"/>
          <p:nvPr/>
        </p:nvSpPr>
        <p:spPr>
          <a:xfrm>
            <a:off x="1448965" y="5782303"/>
            <a:ext cx="2278966" cy="369332"/>
          </a:xfrm>
          <a:prstGeom prst="rect">
            <a:avLst/>
          </a:prstGeom>
          <a:noFill/>
        </p:spPr>
        <p:txBody>
          <a:bodyPr wrap="square" rtlCol="0">
            <a:spAutoFit/>
          </a:bodyPr>
          <a:lstStyle/>
          <a:p>
            <a:pPr algn="ctr"/>
            <a:r>
              <a:rPr lang="en-GB" dirty="0" err="1"/>
              <a:t>Inbal</a:t>
            </a:r>
            <a:r>
              <a:rPr lang="en-GB" dirty="0"/>
              <a:t> </a:t>
            </a:r>
            <a:r>
              <a:rPr lang="en-GB" dirty="0" err="1"/>
              <a:t>Horev</a:t>
            </a:r>
            <a:endParaRPr lang="en-IL" dirty="0"/>
          </a:p>
        </p:txBody>
      </p:sp>
      <p:grpSp>
        <p:nvGrpSpPr>
          <p:cNvPr id="13" name="Group 12">
            <a:extLst>
              <a:ext uri="{FF2B5EF4-FFF2-40B4-BE49-F238E27FC236}">
                <a16:creationId xmlns:a16="http://schemas.microsoft.com/office/drawing/2014/main" id="{0E16EDEB-7872-42E6-A0F3-6CF50396157F}"/>
              </a:ext>
            </a:extLst>
          </p:cNvPr>
          <p:cNvGrpSpPr/>
          <p:nvPr/>
        </p:nvGrpSpPr>
        <p:grpSpPr>
          <a:xfrm>
            <a:off x="2802195" y="340868"/>
            <a:ext cx="6189789" cy="2885712"/>
            <a:chOff x="2802195" y="551885"/>
            <a:chExt cx="6189789" cy="2885712"/>
          </a:xfrm>
        </p:grpSpPr>
        <p:pic>
          <p:nvPicPr>
            <p:cNvPr id="10242" name="Picture 2" descr="https://lh5.googleusercontent.com/FshS72YyKdXUsm_Wa0Or3ipk2C7uGdsQAo4g4cu0ZsGjJuPIvT2ou7iWn-u8cxKfMXXUBFlcgTS1eu5qy0JxOl4w36qT0zvqw9TNDxJYp-Nq1wF8Qc__ljjkJ7sqJGWpw4wIcQVBuDM">
              <a:extLst>
                <a:ext uri="{FF2B5EF4-FFF2-40B4-BE49-F238E27FC236}">
                  <a16:creationId xmlns:a16="http://schemas.microsoft.com/office/drawing/2014/main" id="{C32272F8-2FAA-4729-A362-AE6700D3D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347" y="593367"/>
              <a:ext cx="2438400" cy="2438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27E5F4-373A-439F-9FC9-964439DAA452}"/>
                </a:ext>
              </a:extLst>
            </p:cNvPr>
            <p:cNvSpPr txBox="1"/>
            <p:nvPr/>
          </p:nvSpPr>
          <p:spPr>
            <a:xfrm>
              <a:off x="2802195" y="3068265"/>
              <a:ext cx="2278966" cy="369332"/>
            </a:xfrm>
            <a:prstGeom prst="rect">
              <a:avLst/>
            </a:prstGeom>
            <a:noFill/>
          </p:spPr>
          <p:txBody>
            <a:bodyPr wrap="square" rtlCol="0">
              <a:spAutoFit/>
            </a:bodyPr>
            <a:lstStyle/>
            <a:p>
              <a:pPr algn="ctr"/>
              <a:r>
                <a:rPr lang="en-GB" dirty="0"/>
                <a:t>Omri Allouche</a:t>
              </a:r>
              <a:endParaRPr lang="en-IL" dirty="0"/>
            </a:p>
          </p:txBody>
        </p:sp>
        <p:sp>
          <p:nvSpPr>
            <p:cNvPr id="17" name="TextBox 16">
              <a:extLst>
                <a:ext uri="{FF2B5EF4-FFF2-40B4-BE49-F238E27FC236}">
                  <a16:creationId xmlns:a16="http://schemas.microsoft.com/office/drawing/2014/main" id="{756E2FB2-C0C4-40F5-B3C0-75E0BCE53463}"/>
                </a:ext>
              </a:extLst>
            </p:cNvPr>
            <p:cNvSpPr txBox="1"/>
            <p:nvPr/>
          </p:nvSpPr>
          <p:spPr>
            <a:xfrm>
              <a:off x="6713018" y="3068265"/>
              <a:ext cx="2278966" cy="369332"/>
            </a:xfrm>
            <a:prstGeom prst="rect">
              <a:avLst/>
            </a:prstGeom>
            <a:noFill/>
          </p:spPr>
          <p:txBody>
            <a:bodyPr wrap="square" rtlCol="0">
              <a:spAutoFit/>
            </a:bodyPr>
            <a:lstStyle/>
            <a:p>
              <a:pPr algn="ctr"/>
              <a:r>
                <a:rPr lang="en-GB" dirty="0"/>
                <a:t>Tal Perry</a:t>
              </a:r>
              <a:endParaRPr lang="en-IL" dirty="0"/>
            </a:p>
          </p:txBody>
        </p:sp>
        <p:pic>
          <p:nvPicPr>
            <p:cNvPr id="10254" name="Picture 14" descr="lighttag founder">
              <a:extLst>
                <a:ext uri="{FF2B5EF4-FFF2-40B4-BE49-F238E27FC236}">
                  <a16:creationId xmlns:a16="http://schemas.microsoft.com/office/drawing/2014/main" id="{54248EF5-5060-4E6F-9E7B-9213FB46EF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6" t="2968" r="24370" b="26843"/>
            <a:stretch/>
          </p:blipFill>
          <p:spPr bwMode="auto">
            <a:xfrm>
              <a:off x="6785883" y="551885"/>
              <a:ext cx="2133236" cy="25163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2567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06E4-7F1A-4977-A1AF-E64794E92987}"/>
              </a:ext>
            </a:extLst>
          </p:cNvPr>
          <p:cNvSpPr>
            <a:spLocks noGrp="1"/>
          </p:cNvSpPr>
          <p:nvPr>
            <p:ph type="title"/>
          </p:nvPr>
        </p:nvSpPr>
        <p:spPr/>
        <p:txBody>
          <a:bodyPr/>
          <a:lstStyle/>
          <a:p>
            <a:r>
              <a:rPr lang="en-US" dirty="0"/>
              <a:t>Today’s Agenda – Active Learning Part</a:t>
            </a:r>
            <a:endParaRPr lang="en-IL" dirty="0"/>
          </a:p>
        </p:txBody>
      </p:sp>
      <p:sp>
        <p:nvSpPr>
          <p:cNvPr id="3" name="Content Placeholder 2">
            <a:extLst>
              <a:ext uri="{FF2B5EF4-FFF2-40B4-BE49-F238E27FC236}">
                <a16:creationId xmlns:a16="http://schemas.microsoft.com/office/drawing/2014/main" id="{AE5F494A-19D3-4AF5-B268-DFC74EA91D3C}"/>
              </a:ext>
            </a:extLst>
          </p:cNvPr>
          <p:cNvSpPr>
            <a:spLocks noGrp="1"/>
          </p:cNvSpPr>
          <p:nvPr>
            <p:ph idx="1"/>
          </p:nvPr>
        </p:nvSpPr>
        <p:spPr/>
        <p:txBody>
          <a:bodyPr>
            <a:normAutofit fontScale="92500" lnSpcReduction="10000"/>
          </a:bodyPr>
          <a:lstStyle/>
          <a:p>
            <a:r>
              <a:rPr lang="en-US" dirty="0"/>
              <a:t>2 Datasets – </a:t>
            </a:r>
          </a:p>
          <a:p>
            <a:pPr lvl="1">
              <a:lnSpc>
                <a:spcPct val="120000"/>
              </a:lnSpc>
              <a:spcBef>
                <a:spcPts val="0"/>
              </a:spcBef>
              <a:spcAft>
                <a:spcPts val="600"/>
              </a:spcAft>
            </a:pPr>
            <a:r>
              <a:rPr lang="en-US" dirty="0"/>
              <a:t>Image - the MNIST digits dataset</a:t>
            </a:r>
          </a:p>
          <a:p>
            <a:pPr lvl="1">
              <a:lnSpc>
                <a:spcPct val="120000"/>
              </a:lnSpc>
              <a:spcBef>
                <a:spcPts val="0"/>
              </a:spcBef>
              <a:spcAft>
                <a:spcPts val="600"/>
              </a:spcAft>
            </a:pPr>
            <a:r>
              <a:rPr lang="en-US" dirty="0"/>
              <a:t>Text – spam/ham text messages</a:t>
            </a:r>
          </a:p>
          <a:p>
            <a:r>
              <a:rPr lang="en-US" dirty="0"/>
              <a:t>Train a simple Logistic Regression model</a:t>
            </a:r>
          </a:p>
          <a:p>
            <a:r>
              <a:rPr lang="en-US" dirty="0"/>
              <a:t>Check if model confidence correlates with its performance</a:t>
            </a:r>
          </a:p>
          <a:p>
            <a:r>
              <a:rPr lang="en-US" dirty="0"/>
              <a:t>Train several models (LR, KNN, SVM), and check when they agree/disagree</a:t>
            </a:r>
          </a:p>
          <a:p>
            <a:r>
              <a:rPr lang="en-US" dirty="0"/>
              <a:t>(Finally!) Test it ourselves - can Active Learning improve our performance?</a:t>
            </a:r>
          </a:p>
          <a:p>
            <a:endParaRPr lang="en-IL" dirty="0"/>
          </a:p>
        </p:txBody>
      </p:sp>
      <p:sp>
        <p:nvSpPr>
          <p:cNvPr id="4" name="Slide Number Placeholder 3">
            <a:extLst>
              <a:ext uri="{FF2B5EF4-FFF2-40B4-BE49-F238E27FC236}">
                <a16:creationId xmlns:a16="http://schemas.microsoft.com/office/drawing/2014/main" id="{E2527113-C2AB-4CC3-9370-8EA0D7FFD6F6}"/>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30</a:t>
            </a:fld>
            <a:endParaRPr lang="en-US"/>
          </a:p>
        </p:txBody>
      </p:sp>
    </p:spTree>
    <p:extLst>
      <p:ext uri="{BB962C8B-B14F-4D97-AF65-F5344CB8AC3E}">
        <p14:creationId xmlns:p14="http://schemas.microsoft.com/office/powerpoint/2010/main" val="21911008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D06E4-7F1A-4977-A1AF-E64794E92987}"/>
              </a:ext>
            </a:extLst>
          </p:cNvPr>
          <p:cNvSpPr>
            <a:spLocks noGrp="1"/>
          </p:cNvSpPr>
          <p:nvPr>
            <p:ph type="title"/>
          </p:nvPr>
        </p:nvSpPr>
        <p:spPr/>
        <p:txBody>
          <a:bodyPr/>
          <a:lstStyle/>
          <a:p>
            <a:r>
              <a:rPr lang="en-US" dirty="0"/>
              <a:t>Today’s Agenda – Active Learning Part</a:t>
            </a:r>
            <a:endParaRPr lang="en-IL" dirty="0"/>
          </a:p>
        </p:txBody>
      </p:sp>
      <p:sp>
        <p:nvSpPr>
          <p:cNvPr id="3" name="Content Placeholder 2">
            <a:extLst>
              <a:ext uri="{FF2B5EF4-FFF2-40B4-BE49-F238E27FC236}">
                <a16:creationId xmlns:a16="http://schemas.microsoft.com/office/drawing/2014/main" id="{AE5F494A-19D3-4AF5-B268-DFC74EA91D3C}"/>
              </a:ext>
            </a:extLst>
          </p:cNvPr>
          <p:cNvSpPr>
            <a:spLocks noGrp="1"/>
          </p:cNvSpPr>
          <p:nvPr>
            <p:ph idx="1"/>
          </p:nvPr>
        </p:nvSpPr>
        <p:spPr/>
        <p:txBody>
          <a:bodyPr>
            <a:normAutofit/>
          </a:bodyPr>
          <a:lstStyle/>
          <a:p>
            <a:pPr marL="152396" indent="0">
              <a:buNone/>
            </a:pPr>
            <a:r>
              <a:rPr lang="en-US" dirty="0"/>
              <a:t>(Finally!) Test it ourselves - can Active Learning improve our performance?</a:t>
            </a:r>
          </a:p>
          <a:p>
            <a:pPr marL="609596" indent="-457200">
              <a:buFont typeface="+mj-lt"/>
              <a:buAutoNum type="arabicPeriod"/>
            </a:pPr>
            <a:r>
              <a:rPr lang="en-US" dirty="0"/>
              <a:t>We set an initial batch for labeling</a:t>
            </a:r>
          </a:p>
          <a:p>
            <a:pPr marL="609596" indent="-457200">
              <a:buFont typeface="+mj-lt"/>
              <a:buAutoNum type="arabicPeriod"/>
            </a:pPr>
            <a:r>
              <a:rPr lang="en-US" dirty="0"/>
              <a:t>We then select N new examples and ask the Oracle for their true label</a:t>
            </a:r>
          </a:p>
          <a:p>
            <a:pPr marL="609596" indent="-457200">
              <a:buFont typeface="+mj-lt"/>
              <a:buAutoNum type="arabicPeriod"/>
            </a:pPr>
            <a:r>
              <a:rPr lang="en-US" dirty="0"/>
              <a:t>We train a model on examples with labels</a:t>
            </a:r>
          </a:p>
          <a:p>
            <a:pPr marL="609596" indent="-457200">
              <a:buFont typeface="+mj-lt"/>
              <a:buAutoNum type="arabicPeriod"/>
            </a:pPr>
            <a:r>
              <a:rPr lang="en-US" dirty="0"/>
              <a:t>Repeat steps 2-3</a:t>
            </a:r>
            <a:endParaRPr lang="en-IL" dirty="0"/>
          </a:p>
        </p:txBody>
      </p:sp>
      <p:sp>
        <p:nvSpPr>
          <p:cNvPr id="4" name="Slide Number Placeholder 3">
            <a:extLst>
              <a:ext uri="{FF2B5EF4-FFF2-40B4-BE49-F238E27FC236}">
                <a16:creationId xmlns:a16="http://schemas.microsoft.com/office/drawing/2014/main" id="{E2527113-C2AB-4CC3-9370-8EA0D7FFD6F6}"/>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31</a:t>
            </a:fld>
            <a:endParaRPr lang="en-US"/>
          </a:p>
        </p:txBody>
      </p:sp>
    </p:spTree>
    <p:extLst>
      <p:ext uri="{BB962C8B-B14F-4D97-AF65-F5344CB8AC3E}">
        <p14:creationId xmlns:p14="http://schemas.microsoft.com/office/powerpoint/2010/main" val="593429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A225D4-6562-4892-A006-6BF6DA252BC3}"/>
              </a:ext>
            </a:extLst>
          </p:cNvPr>
          <p:cNvSpPr>
            <a:spLocks noGrp="1"/>
          </p:cNvSpPr>
          <p:nvPr>
            <p:ph type="title"/>
          </p:nvPr>
        </p:nvSpPr>
        <p:spPr/>
        <p:txBody>
          <a:bodyPr/>
          <a:lstStyle/>
          <a:p>
            <a:endParaRPr lang="en-IL"/>
          </a:p>
        </p:txBody>
      </p:sp>
      <p:sp>
        <p:nvSpPr>
          <p:cNvPr id="12" name="Text Placeholder 11">
            <a:extLst>
              <a:ext uri="{FF2B5EF4-FFF2-40B4-BE49-F238E27FC236}">
                <a16:creationId xmlns:a16="http://schemas.microsoft.com/office/drawing/2014/main" id="{281BAD6C-E2EE-42A6-9414-CB148BBBE968}"/>
              </a:ext>
            </a:extLst>
          </p:cNvPr>
          <p:cNvSpPr>
            <a:spLocks noGrp="1"/>
          </p:cNvSpPr>
          <p:nvPr>
            <p:ph type="body" idx="4294967295"/>
          </p:nvPr>
        </p:nvSpPr>
        <p:spPr>
          <a:xfrm>
            <a:off x="609600" y="1463039"/>
            <a:ext cx="10972800" cy="4783377"/>
          </a:xfrm>
        </p:spPr>
        <p:txBody>
          <a:bodyPr/>
          <a:lstStyle/>
          <a:p>
            <a:endParaRPr lang="en-IL"/>
          </a:p>
        </p:txBody>
      </p:sp>
      <p:sp>
        <p:nvSpPr>
          <p:cNvPr id="4" name="Slide Number Placeholder 3">
            <a:extLst>
              <a:ext uri="{FF2B5EF4-FFF2-40B4-BE49-F238E27FC236}">
                <a16:creationId xmlns:a16="http://schemas.microsoft.com/office/drawing/2014/main" id="{95E53716-3CD3-41E5-A1BA-E42DB8106EF2}"/>
              </a:ext>
            </a:extLst>
          </p:cNvPr>
          <p:cNvSpPr>
            <a:spLocks noGrp="1"/>
          </p:cNvSpPr>
          <p:nvPr>
            <p:ph type="sldNum" sz="quarter" idx="4294967295"/>
          </p:nvPr>
        </p:nvSpPr>
        <p:spPr>
          <a:xfrm>
            <a:off x="11460163" y="6218238"/>
            <a:ext cx="731837" cy="523875"/>
          </a:xfrm>
        </p:spPr>
        <p:txBody>
          <a:bodyPr/>
          <a:lstStyle/>
          <a:p>
            <a:fld id="{E399CFAC-2AE5-47EC-9DB9-51DF2B057934}" type="slidenum">
              <a:rPr lang="en-US" smtClean="0"/>
              <a:t>32</a:t>
            </a:fld>
            <a:endParaRPr lang="en-US"/>
          </a:p>
        </p:txBody>
      </p:sp>
      <p:pic>
        <p:nvPicPr>
          <p:cNvPr id="9" name="Content Placeholder 8">
            <a:extLst>
              <a:ext uri="{FF2B5EF4-FFF2-40B4-BE49-F238E27FC236}">
                <a16:creationId xmlns:a16="http://schemas.microsoft.com/office/drawing/2014/main" id="{D9013D0A-5090-482C-ADA5-4050AEE15A43}"/>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321419" y="3382888"/>
            <a:ext cx="1695450" cy="23542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244" name="Picture 4" descr="https://lh5.googleusercontent.com/Bt1jmI6526AHOvfeTCtYx18o0gyj2poohvrz0oNhReDEqq-0fh2r1UgR4-TCKutRR-dum5ytLbizEovfxSnfhrfQ9vP5vlrfI8yEX_B7HsXoD2F_VG1LOg6ASSSgVkC46VpvX1lu4mY">
            <a:extLst>
              <a:ext uri="{FF2B5EF4-FFF2-40B4-BE49-F238E27FC236}">
                <a16:creationId xmlns:a16="http://schemas.microsoft.com/office/drawing/2014/main" id="{4A4B72D9-9432-4D70-9980-7BCE08225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941" y="3429000"/>
            <a:ext cx="2353303" cy="235330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0246" name="Picture 6" descr="https://lh5.googleusercontent.com/C7WgVmtji_JNpjBEpDpMPvvpaht0QMuOZo-dFBublVFxoDrvK89kAABA6HSFsljrQbCLeKK2lYD52tElCgoeHl_AhnTAOG6Dl5tPxbOzFjee7-zAlAknzOX9AuMjCnBhGpJWy0CRtpU">
            <a:extLst>
              <a:ext uri="{FF2B5EF4-FFF2-40B4-BE49-F238E27FC236}">
                <a16:creationId xmlns:a16="http://schemas.microsoft.com/office/drawing/2014/main" id="{169B3DF4-CBD0-45F4-B7FB-78D29FADCB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560" y="3382888"/>
            <a:ext cx="2485543" cy="23629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5" name="AutoShape 8" descr="Inline image 2">
            <a:extLst>
              <a:ext uri="{FF2B5EF4-FFF2-40B4-BE49-F238E27FC236}">
                <a16:creationId xmlns:a16="http://schemas.microsoft.com/office/drawing/2014/main" id="{B58085C6-65C5-4082-AAAB-0D9AD3FEC0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6" name="AutoShape 10" descr="Inline image 2">
            <a:extLst>
              <a:ext uri="{FF2B5EF4-FFF2-40B4-BE49-F238E27FC236}">
                <a16:creationId xmlns:a16="http://schemas.microsoft.com/office/drawing/2014/main" id="{00432F33-A274-46F3-801A-D8F64C2D15F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sp>
        <p:nvSpPr>
          <p:cNvPr id="10" name="TextBox 9">
            <a:extLst>
              <a:ext uri="{FF2B5EF4-FFF2-40B4-BE49-F238E27FC236}">
                <a16:creationId xmlns:a16="http://schemas.microsoft.com/office/drawing/2014/main" id="{EC40924F-4A6A-445C-84A6-03D7B76E1984}"/>
              </a:ext>
            </a:extLst>
          </p:cNvPr>
          <p:cNvSpPr txBox="1"/>
          <p:nvPr/>
        </p:nvSpPr>
        <p:spPr>
          <a:xfrm>
            <a:off x="7976382" y="5782303"/>
            <a:ext cx="2278966" cy="369332"/>
          </a:xfrm>
          <a:prstGeom prst="rect">
            <a:avLst/>
          </a:prstGeom>
          <a:noFill/>
        </p:spPr>
        <p:txBody>
          <a:bodyPr wrap="square" rtlCol="0">
            <a:spAutoFit/>
          </a:bodyPr>
          <a:lstStyle/>
          <a:p>
            <a:pPr algn="ctr"/>
            <a:r>
              <a:rPr lang="en-GB" dirty="0" err="1"/>
              <a:t>Yonathan</a:t>
            </a:r>
            <a:r>
              <a:rPr lang="en-GB" dirty="0"/>
              <a:t> </a:t>
            </a:r>
            <a:r>
              <a:rPr lang="en-GB" dirty="0" err="1"/>
              <a:t>Guttel</a:t>
            </a:r>
            <a:endParaRPr lang="en-IL" dirty="0"/>
          </a:p>
        </p:txBody>
      </p:sp>
      <p:sp>
        <p:nvSpPr>
          <p:cNvPr id="14" name="TextBox 13">
            <a:extLst>
              <a:ext uri="{FF2B5EF4-FFF2-40B4-BE49-F238E27FC236}">
                <a16:creationId xmlns:a16="http://schemas.microsoft.com/office/drawing/2014/main" id="{B89363F3-5CF7-4F1F-AA68-A41F3A93BE00}"/>
              </a:ext>
            </a:extLst>
          </p:cNvPr>
          <p:cNvSpPr txBox="1"/>
          <p:nvPr/>
        </p:nvSpPr>
        <p:spPr>
          <a:xfrm>
            <a:off x="4867421" y="5782303"/>
            <a:ext cx="2278966" cy="369332"/>
          </a:xfrm>
          <a:prstGeom prst="rect">
            <a:avLst/>
          </a:prstGeom>
          <a:noFill/>
        </p:spPr>
        <p:txBody>
          <a:bodyPr wrap="square" rtlCol="0">
            <a:spAutoFit/>
          </a:bodyPr>
          <a:lstStyle/>
          <a:p>
            <a:pPr algn="ctr"/>
            <a:r>
              <a:rPr lang="en-GB" dirty="0" err="1"/>
              <a:t>Eran</a:t>
            </a:r>
            <a:r>
              <a:rPr lang="en-GB" dirty="0"/>
              <a:t> </a:t>
            </a:r>
            <a:r>
              <a:rPr lang="en-GB" dirty="0" err="1"/>
              <a:t>Marom</a:t>
            </a:r>
            <a:endParaRPr lang="en-IL" dirty="0"/>
          </a:p>
        </p:txBody>
      </p:sp>
      <p:sp>
        <p:nvSpPr>
          <p:cNvPr id="15" name="TextBox 14">
            <a:extLst>
              <a:ext uri="{FF2B5EF4-FFF2-40B4-BE49-F238E27FC236}">
                <a16:creationId xmlns:a16="http://schemas.microsoft.com/office/drawing/2014/main" id="{B48998DF-3318-4A93-9BB1-DCD56F6EF047}"/>
              </a:ext>
            </a:extLst>
          </p:cNvPr>
          <p:cNvSpPr txBox="1"/>
          <p:nvPr/>
        </p:nvSpPr>
        <p:spPr>
          <a:xfrm>
            <a:off x="1448965" y="5782303"/>
            <a:ext cx="2278966" cy="369332"/>
          </a:xfrm>
          <a:prstGeom prst="rect">
            <a:avLst/>
          </a:prstGeom>
          <a:noFill/>
        </p:spPr>
        <p:txBody>
          <a:bodyPr wrap="square" rtlCol="0">
            <a:spAutoFit/>
          </a:bodyPr>
          <a:lstStyle/>
          <a:p>
            <a:pPr algn="ctr"/>
            <a:r>
              <a:rPr lang="en-GB" dirty="0" err="1"/>
              <a:t>Inbal</a:t>
            </a:r>
            <a:r>
              <a:rPr lang="en-GB" dirty="0"/>
              <a:t> </a:t>
            </a:r>
            <a:r>
              <a:rPr lang="en-GB" dirty="0" err="1"/>
              <a:t>Horev</a:t>
            </a:r>
            <a:endParaRPr lang="en-IL" dirty="0"/>
          </a:p>
        </p:txBody>
      </p:sp>
      <p:grpSp>
        <p:nvGrpSpPr>
          <p:cNvPr id="13" name="Group 12">
            <a:extLst>
              <a:ext uri="{FF2B5EF4-FFF2-40B4-BE49-F238E27FC236}">
                <a16:creationId xmlns:a16="http://schemas.microsoft.com/office/drawing/2014/main" id="{0E16EDEB-7872-42E6-A0F3-6CF50396157F}"/>
              </a:ext>
            </a:extLst>
          </p:cNvPr>
          <p:cNvGrpSpPr/>
          <p:nvPr/>
        </p:nvGrpSpPr>
        <p:grpSpPr>
          <a:xfrm>
            <a:off x="2802195" y="340868"/>
            <a:ext cx="6189789" cy="2885712"/>
            <a:chOff x="2802195" y="551885"/>
            <a:chExt cx="6189789" cy="2885712"/>
          </a:xfrm>
        </p:grpSpPr>
        <p:pic>
          <p:nvPicPr>
            <p:cNvPr id="10242" name="Picture 2" descr="https://lh5.googleusercontent.com/FshS72YyKdXUsm_Wa0Or3ipk2C7uGdsQAo4g4cu0ZsGjJuPIvT2ou7iWn-u8cxKfMXXUBFlcgTS1eu5qy0JxOl4w36qT0zvqw9TNDxJYp-Nq1wF8Qc__ljjkJ7sqJGWpw4wIcQVBuDM">
              <a:extLst>
                <a:ext uri="{FF2B5EF4-FFF2-40B4-BE49-F238E27FC236}">
                  <a16:creationId xmlns:a16="http://schemas.microsoft.com/office/drawing/2014/main" id="{C32272F8-2FAA-4729-A362-AE6700D3D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347" y="593367"/>
              <a:ext cx="2438400" cy="2438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827E5F4-373A-439F-9FC9-964439DAA452}"/>
                </a:ext>
              </a:extLst>
            </p:cNvPr>
            <p:cNvSpPr txBox="1"/>
            <p:nvPr/>
          </p:nvSpPr>
          <p:spPr>
            <a:xfrm>
              <a:off x="2802195" y="3068265"/>
              <a:ext cx="2278966" cy="369332"/>
            </a:xfrm>
            <a:prstGeom prst="rect">
              <a:avLst/>
            </a:prstGeom>
            <a:noFill/>
          </p:spPr>
          <p:txBody>
            <a:bodyPr wrap="square" rtlCol="0">
              <a:spAutoFit/>
            </a:bodyPr>
            <a:lstStyle/>
            <a:p>
              <a:pPr algn="ctr"/>
              <a:r>
                <a:rPr lang="en-GB" dirty="0"/>
                <a:t>Omri Allouche</a:t>
              </a:r>
              <a:endParaRPr lang="en-IL" dirty="0"/>
            </a:p>
          </p:txBody>
        </p:sp>
        <p:sp>
          <p:nvSpPr>
            <p:cNvPr id="17" name="TextBox 16">
              <a:extLst>
                <a:ext uri="{FF2B5EF4-FFF2-40B4-BE49-F238E27FC236}">
                  <a16:creationId xmlns:a16="http://schemas.microsoft.com/office/drawing/2014/main" id="{756E2FB2-C0C4-40F5-B3C0-75E0BCE53463}"/>
                </a:ext>
              </a:extLst>
            </p:cNvPr>
            <p:cNvSpPr txBox="1"/>
            <p:nvPr/>
          </p:nvSpPr>
          <p:spPr>
            <a:xfrm>
              <a:off x="6713018" y="3068265"/>
              <a:ext cx="2278966" cy="369332"/>
            </a:xfrm>
            <a:prstGeom prst="rect">
              <a:avLst/>
            </a:prstGeom>
            <a:noFill/>
          </p:spPr>
          <p:txBody>
            <a:bodyPr wrap="square" rtlCol="0">
              <a:spAutoFit/>
            </a:bodyPr>
            <a:lstStyle/>
            <a:p>
              <a:pPr algn="ctr"/>
              <a:r>
                <a:rPr lang="en-GB" dirty="0"/>
                <a:t>Tal Perry</a:t>
              </a:r>
              <a:endParaRPr lang="en-IL" dirty="0"/>
            </a:p>
          </p:txBody>
        </p:sp>
        <p:pic>
          <p:nvPicPr>
            <p:cNvPr id="10254" name="Picture 14" descr="lighttag founder">
              <a:extLst>
                <a:ext uri="{FF2B5EF4-FFF2-40B4-BE49-F238E27FC236}">
                  <a16:creationId xmlns:a16="http://schemas.microsoft.com/office/drawing/2014/main" id="{54248EF5-5060-4E6F-9E7B-9213FB46EF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036" t="2968" r="24370" b="26843"/>
            <a:stretch/>
          </p:blipFill>
          <p:spPr bwMode="auto">
            <a:xfrm>
              <a:off x="6785883" y="551885"/>
              <a:ext cx="2133236" cy="251638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3561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4" name="Shape 284"/>
          <p:cNvSpPr txBox="1">
            <a:spLocks noGrp="1"/>
          </p:cNvSpPr>
          <p:nvPr>
            <p:ph type="title"/>
          </p:nvPr>
        </p:nvSpPr>
        <p:spPr>
          <a:prstGeom prst="rect">
            <a:avLst/>
          </a:prstGeom>
        </p:spPr>
        <p:txBody>
          <a:bodyPr spcFirstLastPara="1" wrap="square" lIns="101367" tIns="101367" rIns="101367" bIns="101367" anchor="t" anchorCtr="0">
            <a:noAutofit/>
          </a:bodyPr>
          <a:lstStyle/>
          <a:p>
            <a:r>
              <a:rPr lang="en" dirty="0"/>
              <a:t>Criticism against Active Learning</a:t>
            </a:r>
            <a:endParaRPr dirty="0"/>
          </a:p>
        </p:txBody>
      </p:sp>
      <p:sp>
        <p:nvSpPr>
          <p:cNvPr id="283" name="Shape 283"/>
          <p:cNvSpPr txBox="1">
            <a:spLocks noGrp="1"/>
          </p:cNvSpPr>
          <p:nvPr>
            <p:ph idx="1"/>
          </p:nvPr>
        </p:nvSpPr>
        <p:spPr>
          <a:prstGeom prst="rect">
            <a:avLst/>
          </a:prstGeom>
        </p:spPr>
        <p:txBody>
          <a:bodyPr spcFirstLastPara="1" wrap="square" lIns="101367" tIns="101367" rIns="101367" bIns="101367" anchor="t" anchorCtr="0">
            <a:noAutofit/>
          </a:bodyPr>
          <a:lstStyle/>
          <a:p>
            <a:pPr marL="478364" indent="-342900"/>
            <a:r>
              <a:rPr lang="en" dirty="0"/>
              <a:t>Selected instances often tied to chosen algorithm</a:t>
            </a:r>
          </a:p>
          <a:p>
            <a:pPr marL="1087949" lvl="1" indent="-342900"/>
            <a:r>
              <a:rPr lang="en-US" dirty="0"/>
              <a:t>D</a:t>
            </a:r>
            <a:r>
              <a:rPr lang="en" dirty="0"/>
              <a:t>o instances </a:t>
            </a:r>
            <a:r>
              <a:rPr lang="en-US" dirty="0"/>
              <a:t>selected because of one model’s confidence be helpful for a different model?</a:t>
            </a:r>
            <a:endParaRPr dirty="0"/>
          </a:p>
          <a:p>
            <a:pPr marL="478364" indent="-342900">
              <a:spcBef>
                <a:spcPts val="667"/>
              </a:spcBef>
            </a:pPr>
            <a:r>
              <a:rPr lang="en" dirty="0"/>
              <a:t>Selected instances are a biased distribution of population</a:t>
            </a:r>
            <a:endParaRPr dirty="0"/>
          </a:p>
          <a:p>
            <a:pPr marL="478364" indent="-342900">
              <a:spcBef>
                <a:spcPts val="667"/>
              </a:spcBef>
            </a:pPr>
            <a:r>
              <a:rPr lang="en" dirty="0"/>
              <a:t>Performance depends on </a:t>
            </a:r>
            <a:r>
              <a:rPr lang="en-US" dirty="0"/>
              <a:t>the </a:t>
            </a:r>
            <a:r>
              <a:rPr lang="en" dirty="0"/>
              <a:t>proficiency of annotator</a:t>
            </a:r>
          </a:p>
          <a:p>
            <a:pPr marL="1087949" lvl="1" indent="-342900">
              <a:spcBef>
                <a:spcPts val="667"/>
              </a:spcBef>
            </a:pPr>
            <a:r>
              <a:rPr lang="en-GB" dirty="0" err="1"/>
              <a:t>Labelers</a:t>
            </a:r>
            <a:r>
              <a:rPr lang="en-GB" dirty="0"/>
              <a:t> tend to make mistakes for </a:t>
            </a:r>
            <a:r>
              <a:rPr lang="en-US" dirty="0"/>
              <a:t>“difficult” instances</a:t>
            </a:r>
            <a:endParaRPr dirty="0"/>
          </a:p>
          <a:p>
            <a:pPr marL="478364" indent="-342900">
              <a:spcBef>
                <a:spcPts val="667"/>
              </a:spcBef>
              <a:spcAft>
                <a:spcPts val="667"/>
              </a:spcAft>
            </a:pPr>
            <a:endParaRPr dirty="0"/>
          </a:p>
        </p:txBody>
      </p:sp>
    </p:spTree>
    <p:extLst>
      <p:ext uri="{BB962C8B-B14F-4D97-AF65-F5344CB8AC3E}">
        <p14:creationId xmlns:p14="http://schemas.microsoft.com/office/powerpoint/2010/main" val="3222668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prstGeom prst="rect">
            <a:avLst/>
          </a:prstGeom>
        </p:spPr>
        <p:txBody>
          <a:bodyPr spcFirstLastPara="1" wrap="square" lIns="101367" tIns="101367" rIns="101367" bIns="101367" anchor="t" anchorCtr="0">
            <a:noAutofit/>
          </a:bodyPr>
          <a:lstStyle/>
          <a:p>
            <a:r>
              <a:rPr lang="en"/>
              <a:t>Proactive Learning</a:t>
            </a:r>
            <a:endParaRPr/>
          </a:p>
        </p:txBody>
      </p:sp>
      <p:sp>
        <p:nvSpPr>
          <p:cNvPr id="290" name="Shape 290"/>
          <p:cNvSpPr txBox="1">
            <a:spLocks noGrp="1"/>
          </p:cNvSpPr>
          <p:nvPr>
            <p:ph idx="1"/>
          </p:nvPr>
        </p:nvSpPr>
        <p:spPr>
          <a:prstGeom prst="rect">
            <a:avLst/>
          </a:prstGeom>
        </p:spPr>
        <p:txBody>
          <a:bodyPr spcFirstLastPara="1" wrap="square" lIns="101367" tIns="101367" rIns="101367" bIns="101367" anchor="t" anchorCtr="0">
            <a:noAutofit/>
          </a:bodyPr>
          <a:lstStyle/>
          <a:p>
            <a:pPr marL="237061" indent="-101597">
              <a:buNone/>
            </a:pPr>
            <a:r>
              <a:rPr lang="en"/>
              <a:t>Set to relax the unrealistic assumptions of Active Learning</a:t>
            </a:r>
            <a:endParaRPr/>
          </a:p>
          <a:p>
            <a:pPr>
              <a:spcBef>
                <a:spcPts val="667"/>
              </a:spcBef>
              <a:buAutoNum type="arabicPeriod"/>
            </a:pPr>
            <a:r>
              <a:rPr lang="en"/>
              <a:t>Oracle may be wrong</a:t>
            </a:r>
            <a:endParaRPr/>
          </a:p>
          <a:p>
            <a:pPr>
              <a:buAutoNum type="arabicPeriod"/>
            </a:pPr>
            <a:r>
              <a:rPr lang="en"/>
              <a:t>especially when question is more difficult</a:t>
            </a:r>
            <a:endParaRPr/>
          </a:p>
          <a:p>
            <a:pPr>
              <a:buAutoNum type="arabicPeriod"/>
            </a:pPr>
            <a:r>
              <a:rPr lang="en"/>
              <a:t>Oracle may be reluctant to answer</a:t>
            </a:r>
            <a:endParaRPr/>
          </a:p>
          <a:p>
            <a:pPr>
              <a:buAutoNum type="arabicPeriod"/>
            </a:pPr>
            <a:r>
              <a:rPr lang="en"/>
              <a:t>Cost of labeling increase for difficult questions</a:t>
            </a:r>
            <a:endParaRPr/>
          </a:p>
        </p:txBody>
      </p:sp>
      <p:sp>
        <p:nvSpPr>
          <p:cNvPr id="291" name="Shape 291"/>
          <p:cNvSpPr txBox="1"/>
          <p:nvPr/>
        </p:nvSpPr>
        <p:spPr>
          <a:xfrm>
            <a:off x="4766400" y="6484800"/>
            <a:ext cx="7425600" cy="373200"/>
          </a:xfrm>
          <a:prstGeom prst="rect">
            <a:avLst/>
          </a:prstGeom>
          <a:noFill/>
          <a:ln>
            <a:noFill/>
          </a:ln>
        </p:spPr>
        <p:txBody>
          <a:bodyPr spcFirstLastPara="1" wrap="square" lIns="121900" tIns="121900" rIns="121900" bIns="121900" anchor="ctr" anchorCtr="0">
            <a:noAutofit/>
          </a:bodyPr>
          <a:lstStyle/>
          <a:p>
            <a:r>
              <a:rPr lang="en" sz="1067"/>
              <a:t>Donmez, P., Carbonell, J.G. (2008) Proactive Learning: Cost-Sensitive Active Learning with Multiple Imperfect Oracles</a:t>
            </a:r>
            <a:endParaRPr sz="1067"/>
          </a:p>
        </p:txBody>
      </p:sp>
    </p:spTree>
    <p:extLst>
      <p:ext uri="{BB962C8B-B14F-4D97-AF65-F5344CB8AC3E}">
        <p14:creationId xmlns:p14="http://schemas.microsoft.com/office/powerpoint/2010/main" val="2170215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prstGeom prst="rect">
            <a:avLst/>
          </a:prstGeom>
        </p:spPr>
        <p:txBody>
          <a:bodyPr spcFirstLastPara="1" wrap="square" lIns="124133" tIns="124133" rIns="124133" bIns="124133" anchor="t" anchorCtr="0">
            <a:noAutofit/>
          </a:bodyPr>
          <a:lstStyle/>
          <a:p>
            <a:r>
              <a:rPr lang="en"/>
              <a:t>When Active Learning is a Bad Choice</a:t>
            </a:r>
            <a:endParaRPr/>
          </a:p>
        </p:txBody>
      </p:sp>
      <p:sp>
        <p:nvSpPr>
          <p:cNvPr id="202" name="Shape 202"/>
          <p:cNvSpPr txBox="1">
            <a:spLocks noGrp="1"/>
          </p:cNvSpPr>
          <p:nvPr>
            <p:ph idx="1"/>
          </p:nvPr>
        </p:nvSpPr>
        <p:spPr>
          <a:prstGeom prst="rect">
            <a:avLst/>
          </a:prstGeom>
        </p:spPr>
        <p:txBody>
          <a:bodyPr spcFirstLastPara="1" wrap="square" lIns="124133" tIns="124133" rIns="124133" bIns="124133" anchor="t" anchorCtr="0">
            <a:noAutofit/>
          </a:bodyPr>
          <a:lstStyle/>
          <a:p>
            <a:pPr marL="609597" indent="-457200">
              <a:buFont typeface="+mj-lt"/>
              <a:buAutoNum type="arabicPeriod"/>
            </a:pPr>
            <a:r>
              <a:rPr lang="en" dirty="0"/>
              <a:t>Training takes very long</a:t>
            </a:r>
            <a:endParaRPr dirty="0"/>
          </a:p>
          <a:p>
            <a:pPr marL="609597" indent="-457200">
              <a:buFont typeface="+mj-lt"/>
              <a:buAutoNum type="arabicPeriod"/>
            </a:pPr>
            <a:r>
              <a:rPr lang="en" dirty="0"/>
              <a:t>Labeling is very cheap</a:t>
            </a:r>
            <a:endParaRPr dirty="0"/>
          </a:p>
          <a:p>
            <a:pPr marL="609597" indent="-457200">
              <a:buFont typeface="+mj-lt"/>
              <a:buAutoNum type="arabicPeriod"/>
            </a:pPr>
            <a:r>
              <a:rPr lang="en" dirty="0"/>
              <a:t>Classes are well-balanced</a:t>
            </a:r>
            <a:endParaRPr dirty="0"/>
          </a:p>
          <a:p>
            <a:pPr marL="609597" indent="-457200">
              <a:buFont typeface="+mj-lt"/>
              <a:buAutoNum type="arabicPeriod"/>
            </a:pPr>
            <a:r>
              <a:rPr lang="en" dirty="0"/>
              <a:t>You are unsure regarding your choice of algorithm</a:t>
            </a:r>
            <a:endParaRPr dirty="0"/>
          </a:p>
          <a:p>
            <a:pPr marL="609597" indent="-457200">
              <a:buFont typeface="+mj-lt"/>
              <a:buAutoNum type="arabicPeriod"/>
            </a:pPr>
            <a:r>
              <a:rPr lang="en" dirty="0"/>
              <a:t>There's no correspondence between model confidence and performance</a:t>
            </a:r>
            <a:endParaRPr dirty="0"/>
          </a:p>
        </p:txBody>
      </p:sp>
    </p:spTree>
    <p:extLst>
      <p:ext uri="{BB962C8B-B14F-4D97-AF65-F5344CB8AC3E}">
        <p14:creationId xmlns:p14="http://schemas.microsoft.com/office/powerpoint/2010/main" val="910046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F93C-A37A-47E7-AC1A-7C73B74B189D}"/>
              </a:ext>
            </a:extLst>
          </p:cNvPr>
          <p:cNvSpPr>
            <a:spLocks noGrp="1"/>
          </p:cNvSpPr>
          <p:nvPr>
            <p:ph type="title"/>
          </p:nvPr>
        </p:nvSpPr>
        <p:spPr/>
        <p:txBody>
          <a:bodyPr/>
          <a:lstStyle/>
          <a:p>
            <a:r>
              <a:rPr lang="en-US" dirty="0"/>
              <a:t>Why Active Learning didn’t Take Off</a:t>
            </a:r>
            <a:endParaRPr lang="en-IL" dirty="0"/>
          </a:p>
        </p:txBody>
      </p:sp>
      <p:sp>
        <p:nvSpPr>
          <p:cNvPr id="3" name="Text Placeholder 2">
            <a:extLst>
              <a:ext uri="{FF2B5EF4-FFF2-40B4-BE49-F238E27FC236}">
                <a16:creationId xmlns:a16="http://schemas.microsoft.com/office/drawing/2014/main" id="{324AADBA-C12D-471C-AA14-D698CEB3E1BB}"/>
              </a:ext>
            </a:extLst>
          </p:cNvPr>
          <p:cNvSpPr>
            <a:spLocks noGrp="1"/>
          </p:cNvSpPr>
          <p:nvPr>
            <p:ph idx="1"/>
          </p:nvPr>
        </p:nvSpPr>
        <p:spPr/>
        <p:txBody>
          <a:bodyPr>
            <a:normAutofit lnSpcReduction="10000"/>
          </a:bodyPr>
          <a:lstStyle/>
          <a:p>
            <a:pPr>
              <a:spcAft>
                <a:spcPts val="900"/>
              </a:spcAft>
            </a:pPr>
            <a:r>
              <a:rPr lang="en-US" sz="2000" dirty="0"/>
              <a:t>In Academia – </a:t>
            </a:r>
          </a:p>
          <a:p>
            <a:pPr lvl="1">
              <a:lnSpc>
                <a:spcPct val="120000"/>
              </a:lnSpc>
              <a:spcBef>
                <a:spcPts val="0"/>
              </a:spcBef>
              <a:spcAft>
                <a:spcPts val="900"/>
              </a:spcAft>
            </a:pPr>
            <a:r>
              <a:rPr lang="en-US" sz="2000" dirty="0"/>
              <a:t>Challenges include labeled instances and focus on overall performance, without considering the number of labels used</a:t>
            </a:r>
          </a:p>
          <a:p>
            <a:pPr lvl="1">
              <a:lnSpc>
                <a:spcPct val="120000"/>
              </a:lnSpc>
              <a:spcBef>
                <a:spcPts val="0"/>
              </a:spcBef>
              <a:spcAft>
                <a:spcPts val="900"/>
              </a:spcAft>
            </a:pPr>
            <a:r>
              <a:rPr lang="en-US" sz="2000" dirty="0"/>
              <a:t>When creating your own dataset, you select instances that are “interesting”</a:t>
            </a:r>
          </a:p>
          <a:p>
            <a:pPr>
              <a:spcAft>
                <a:spcPts val="900"/>
              </a:spcAft>
            </a:pPr>
            <a:r>
              <a:rPr lang="en-US" sz="2000" dirty="0"/>
              <a:t>While labeling often requires only a simple share of a file, </a:t>
            </a:r>
            <a:br>
              <a:rPr lang="en-US" sz="2000" dirty="0"/>
            </a:br>
            <a:r>
              <a:rPr lang="en-US" sz="2000" dirty="0"/>
              <a:t>Active Learning requires an interactive platform</a:t>
            </a:r>
          </a:p>
          <a:p>
            <a:pPr lvl="1">
              <a:lnSpc>
                <a:spcPct val="120000"/>
              </a:lnSpc>
              <a:spcBef>
                <a:spcPts val="0"/>
              </a:spcBef>
              <a:spcAft>
                <a:spcPts val="900"/>
              </a:spcAft>
            </a:pPr>
            <a:r>
              <a:rPr lang="en-US" sz="2000" dirty="0"/>
              <a:t>UI</a:t>
            </a:r>
            <a:endParaRPr lang="en-IL" sz="2000" dirty="0"/>
          </a:p>
          <a:p>
            <a:pPr lvl="1">
              <a:lnSpc>
                <a:spcPct val="120000"/>
              </a:lnSpc>
              <a:spcBef>
                <a:spcPts val="0"/>
              </a:spcBef>
              <a:spcAft>
                <a:spcPts val="900"/>
              </a:spcAft>
            </a:pPr>
            <a:r>
              <a:rPr lang="en-US" sz="2000" dirty="0"/>
              <a:t>Server</a:t>
            </a:r>
          </a:p>
          <a:p>
            <a:pPr>
              <a:spcAft>
                <a:spcPts val="900"/>
              </a:spcAft>
            </a:pPr>
            <a:r>
              <a:rPr lang="en-US" sz="2000" dirty="0"/>
              <a:t>Results aren’t very robust (as our hands-on work shows), and depend on the algorithm</a:t>
            </a:r>
          </a:p>
          <a:p>
            <a:pPr>
              <a:spcAft>
                <a:spcPts val="900"/>
              </a:spcAft>
            </a:pPr>
            <a:r>
              <a:rPr lang="en-US" sz="2000" dirty="0"/>
              <a:t>There’s no foolproof “Recipe” for Active Learning</a:t>
            </a:r>
          </a:p>
        </p:txBody>
      </p:sp>
    </p:spTree>
    <p:extLst>
      <p:ext uri="{BB962C8B-B14F-4D97-AF65-F5344CB8AC3E}">
        <p14:creationId xmlns:p14="http://schemas.microsoft.com/office/powerpoint/2010/main" val="240628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711D-A481-4AAB-ACB3-D01C92E40525}"/>
              </a:ext>
            </a:extLst>
          </p:cNvPr>
          <p:cNvSpPr>
            <a:spLocks noGrp="1"/>
          </p:cNvSpPr>
          <p:nvPr>
            <p:ph type="title"/>
          </p:nvPr>
        </p:nvSpPr>
        <p:spPr/>
        <p:txBody>
          <a:bodyPr/>
          <a:lstStyle/>
          <a:p>
            <a:r>
              <a:rPr lang="en-US" dirty="0"/>
              <a:t>Suggested Workflow</a:t>
            </a:r>
            <a:endParaRPr lang="en-IL" dirty="0"/>
          </a:p>
        </p:txBody>
      </p:sp>
      <p:sp>
        <p:nvSpPr>
          <p:cNvPr id="3" name="Text Placeholder 2">
            <a:extLst>
              <a:ext uri="{FF2B5EF4-FFF2-40B4-BE49-F238E27FC236}">
                <a16:creationId xmlns:a16="http://schemas.microsoft.com/office/drawing/2014/main" id="{4C897FE9-46F2-4D84-AE03-C907D7E3CDA5}"/>
              </a:ext>
            </a:extLst>
          </p:cNvPr>
          <p:cNvSpPr>
            <a:spLocks noGrp="1"/>
          </p:cNvSpPr>
          <p:nvPr>
            <p:ph idx="1"/>
          </p:nvPr>
        </p:nvSpPr>
        <p:spPr/>
        <p:txBody>
          <a:bodyPr>
            <a:normAutofit fontScale="92500" lnSpcReduction="20000"/>
          </a:bodyPr>
          <a:lstStyle/>
          <a:p>
            <a:pPr>
              <a:lnSpc>
                <a:spcPct val="110000"/>
              </a:lnSpc>
              <a:spcAft>
                <a:spcPts val="900"/>
              </a:spcAft>
            </a:pPr>
            <a:r>
              <a:rPr lang="en-US" sz="2000" dirty="0"/>
              <a:t>Collect a small set of labeled instances using “Guided Search”</a:t>
            </a:r>
          </a:p>
          <a:p>
            <a:pPr lvl="1">
              <a:lnSpc>
                <a:spcPct val="110000"/>
              </a:lnSpc>
              <a:spcBef>
                <a:spcPts val="0"/>
              </a:spcBef>
              <a:spcAft>
                <a:spcPts val="900"/>
              </a:spcAft>
            </a:pPr>
            <a:r>
              <a:rPr lang="en-US" sz="1800" dirty="0"/>
              <a:t>Use domain knowledge</a:t>
            </a:r>
          </a:p>
          <a:p>
            <a:pPr lvl="1">
              <a:lnSpc>
                <a:spcPct val="110000"/>
              </a:lnSpc>
              <a:spcBef>
                <a:spcPts val="0"/>
              </a:spcBef>
              <a:spcAft>
                <a:spcPts val="900"/>
              </a:spcAft>
            </a:pPr>
            <a:r>
              <a:rPr lang="en-US" sz="1800" dirty="0"/>
              <a:t>Use statistics to propose candidates that a human can label</a:t>
            </a:r>
          </a:p>
          <a:p>
            <a:pPr>
              <a:lnSpc>
                <a:spcPct val="110000"/>
              </a:lnSpc>
              <a:spcAft>
                <a:spcPts val="900"/>
              </a:spcAft>
            </a:pPr>
            <a:r>
              <a:rPr lang="en-US" sz="2000" dirty="0"/>
              <a:t>Build a basic model, and evaluate performance</a:t>
            </a:r>
          </a:p>
          <a:p>
            <a:pPr lvl="1">
              <a:lnSpc>
                <a:spcPct val="110000"/>
              </a:lnSpc>
              <a:spcBef>
                <a:spcPts val="0"/>
              </a:spcBef>
              <a:spcAft>
                <a:spcPts val="900"/>
              </a:spcAft>
            </a:pPr>
            <a:r>
              <a:rPr lang="en-US" sz="1800" dirty="0"/>
              <a:t>Learning Curve</a:t>
            </a:r>
          </a:p>
          <a:p>
            <a:pPr lvl="1">
              <a:lnSpc>
                <a:spcPct val="110000"/>
              </a:lnSpc>
              <a:spcBef>
                <a:spcPts val="0"/>
              </a:spcBef>
              <a:spcAft>
                <a:spcPts val="900"/>
              </a:spcAft>
            </a:pPr>
            <a:r>
              <a:rPr lang="en-US" sz="1800" dirty="0"/>
              <a:t>Correlation between confidence and performance</a:t>
            </a:r>
          </a:p>
          <a:p>
            <a:pPr lvl="1">
              <a:lnSpc>
                <a:spcPct val="110000"/>
              </a:lnSpc>
              <a:spcBef>
                <a:spcPts val="0"/>
              </a:spcBef>
              <a:spcAft>
                <a:spcPts val="900"/>
              </a:spcAft>
            </a:pPr>
            <a:r>
              <a:rPr lang="en-US" sz="1800" dirty="0"/>
              <a:t>Review manually instances with low confidence – there are often labeling mistakes there</a:t>
            </a:r>
          </a:p>
          <a:p>
            <a:pPr>
              <a:lnSpc>
                <a:spcPct val="110000"/>
              </a:lnSpc>
              <a:spcAft>
                <a:spcPts val="900"/>
              </a:spcAft>
            </a:pPr>
            <a:r>
              <a:rPr lang="en-US" sz="2000" dirty="0"/>
              <a:t>Decide where to invest your efforts</a:t>
            </a:r>
          </a:p>
          <a:p>
            <a:pPr lvl="1">
              <a:lnSpc>
                <a:spcPct val="110000"/>
              </a:lnSpc>
              <a:spcAft>
                <a:spcPts val="900"/>
              </a:spcAft>
            </a:pPr>
            <a:r>
              <a:rPr lang="en-US" sz="1800" dirty="0"/>
              <a:t>Fix errors with a rule-based model</a:t>
            </a:r>
          </a:p>
          <a:p>
            <a:pPr lvl="1">
              <a:lnSpc>
                <a:spcPct val="110000"/>
              </a:lnSpc>
              <a:spcAft>
                <a:spcPts val="900"/>
              </a:spcAft>
            </a:pPr>
            <a:r>
              <a:rPr lang="en-US" sz="1800" dirty="0"/>
              <a:t>Enlarge training data – use model confidence to highlight good candidates for labeling</a:t>
            </a:r>
          </a:p>
          <a:p>
            <a:pPr lvl="1">
              <a:lnSpc>
                <a:spcPct val="110000"/>
              </a:lnSpc>
              <a:spcAft>
                <a:spcPts val="900"/>
              </a:spcAft>
            </a:pPr>
            <a:r>
              <a:rPr lang="en-US" sz="1800" dirty="0"/>
              <a:t>Increase training set randomly</a:t>
            </a:r>
          </a:p>
          <a:p>
            <a:pPr lvl="1">
              <a:lnSpc>
                <a:spcPct val="110000"/>
              </a:lnSpc>
              <a:spcAft>
                <a:spcPts val="900"/>
              </a:spcAft>
            </a:pPr>
            <a:r>
              <a:rPr lang="en-US" sz="1800" dirty="0"/>
              <a:t>…</a:t>
            </a:r>
            <a:endParaRPr lang="en-IL" sz="1800" dirty="0"/>
          </a:p>
        </p:txBody>
      </p:sp>
    </p:spTree>
    <p:extLst>
      <p:ext uri="{BB962C8B-B14F-4D97-AF65-F5344CB8AC3E}">
        <p14:creationId xmlns:p14="http://schemas.microsoft.com/office/powerpoint/2010/main" val="1641192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5971175" y="4311998"/>
            <a:ext cx="4597200" cy="2076307"/>
          </a:xfrm>
          <a:prstGeom prst="rect">
            <a:avLst/>
          </a:prstGeom>
        </p:spPr>
        <p:txBody>
          <a:bodyPr spcFirstLastPara="1" wrap="square" lIns="121900" tIns="121900" rIns="121900" bIns="121900" anchor="ctr" anchorCtr="0">
            <a:noAutofit/>
          </a:bodyPr>
          <a:lstStyle/>
          <a:p>
            <a:r>
              <a:rPr lang="en-US" sz="4400" dirty="0"/>
              <a:t>Time for more </a:t>
            </a:r>
            <a:r>
              <a:rPr lang="en-US" sz="6000" dirty="0"/>
              <a:t>coffee!</a:t>
            </a:r>
            <a:endParaRPr sz="4400" dirty="0"/>
          </a:p>
        </p:txBody>
      </p:sp>
      <p:pic>
        <p:nvPicPr>
          <p:cNvPr id="397" name="Shape 397"/>
          <p:cNvPicPr preferRelativeResize="0"/>
          <p:nvPr/>
        </p:nvPicPr>
        <p:blipFill>
          <a:blip r:embed="rId3">
            <a:alphaModFix/>
          </a:blip>
          <a:stretch>
            <a:fillRect/>
          </a:stretch>
        </p:blipFill>
        <p:spPr>
          <a:xfrm>
            <a:off x="-871621" y="472968"/>
            <a:ext cx="6951580" cy="6641770"/>
          </a:xfrm>
          <a:prstGeom prst="rect">
            <a:avLst/>
          </a:prstGeom>
          <a:noFill/>
          <a:ln>
            <a:noFill/>
          </a:ln>
        </p:spPr>
      </p:pic>
      <p:sp>
        <p:nvSpPr>
          <p:cNvPr id="2" name="TextBox 1">
            <a:extLst>
              <a:ext uri="{FF2B5EF4-FFF2-40B4-BE49-F238E27FC236}">
                <a16:creationId xmlns:a16="http://schemas.microsoft.com/office/drawing/2014/main" id="{CF21169E-6691-4E1A-A04E-40929D3BCFA8}"/>
              </a:ext>
            </a:extLst>
          </p:cNvPr>
          <p:cNvSpPr txBox="1"/>
          <p:nvPr/>
        </p:nvSpPr>
        <p:spPr>
          <a:xfrm>
            <a:off x="7768495" y="1912353"/>
            <a:ext cx="3731970" cy="2259080"/>
          </a:xfrm>
          <a:prstGeom prst="rect">
            <a:avLst/>
          </a:prstGeom>
          <a:noFill/>
        </p:spPr>
        <p:txBody>
          <a:bodyPr wrap="square" rtlCol="0">
            <a:spAutoFit/>
          </a:bodyPr>
          <a:lstStyle/>
          <a:p>
            <a:pPr algn="ctr">
              <a:lnSpc>
                <a:spcPct val="110000"/>
              </a:lnSpc>
            </a:pPr>
            <a:r>
              <a:rPr lang="en-US" sz="2000" dirty="0">
                <a:solidFill>
                  <a:schemeClr val="bg1"/>
                </a:solidFill>
              </a:rPr>
              <a:t>We’re hiring!</a:t>
            </a:r>
          </a:p>
          <a:p>
            <a:pPr algn="ctr">
              <a:lnSpc>
                <a:spcPct val="110000"/>
              </a:lnSpc>
            </a:pPr>
            <a:endParaRPr lang="en-US" sz="800" dirty="0">
              <a:solidFill>
                <a:schemeClr val="bg1"/>
              </a:solidFill>
            </a:endParaRPr>
          </a:p>
          <a:p>
            <a:pPr>
              <a:lnSpc>
                <a:spcPct val="110000"/>
              </a:lnSpc>
            </a:pPr>
            <a:r>
              <a:rPr lang="en-US" sz="2000" dirty="0">
                <a:solidFill>
                  <a:schemeClr val="bg1"/>
                </a:solidFill>
              </a:rPr>
              <a:t>- Full-stack Java Engineers</a:t>
            </a:r>
          </a:p>
          <a:p>
            <a:pPr>
              <a:lnSpc>
                <a:spcPct val="110000"/>
              </a:lnSpc>
            </a:pPr>
            <a:r>
              <a:rPr lang="en-US" sz="2000" dirty="0">
                <a:solidFill>
                  <a:schemeClr val="bg1"/>
                </a:solidFill>
              </a:rPr>
              <a:t>- Machine-learning Engineers</a:t>
            </a:r>
          </a:p>
          <a:p>
            <a:pPr>
              <a:lnSpc>
                <a:spcPct val="110000"/>
              </a:lnSpc>
            </a:pPr>
            <a:r>
              <a:rPr lang="en-US" sz="2000" dirty="0">
                <a:solidFill>
                  <a:schemeClr val="bg1"/>
                </a:solidFill>
              </a:rPr>
              <a:t>- Data Scientists</a:t>
            </a:r>
          </a:p>
          <a:p>
            <a:pPr>
              <a:lnSpc>
                <a:spcPct val="110000"/>
              </a:lnSpc>
            </a:pPr>
            <a:br>
              <a:rPr lang="en-US" sz="2000" dirty="0">
                <a:solidFill>
                  <a:schemeClr val="bg1"/>
                </a:solidFill>
              </a:rPr>
            </a:br>
            <a:endParaRPr lang="en-US" sz="2000" dirty="0">
              <a:solidFill>
                <a:schemeClr val="bg1"/>
              </a:solidFill>
            </a:endParaRPr>
          </a:p>
        </p:txBody>
      </p:sp>
      <p:pic>
        <p:nvPicPr>
          <p:cNvPr id="5" name="Shape 107">
            <a:extLst>
              <a:ext uri="{FF2B5EF4-FFF2-40B4-BE49-F238E27FC236}">
                <a16:creationId xmlns:a16="http://schemas.microsoft.com/office/drawing/2014/main" id="{1E9C7C93-1DCC-43E1-B992-F6BD673C9086}"/>
              </a:ext>
            </a:extLst>
          </p:cNvPr>
          <p:cNvPicPr preferRelativeResize="0"/>
          <p:nvPr/>
        </p:nvPicPr>
        <p:blipFill>
          <a:blip r:embed="rId4">
            <a:alphaModFix/>
          </a:blip>
          <a:stretch>
            <a:fillRect/>
          </a:stretch>
        </p:blipFill>
        <p:spPr>
          <a:xfrm>
            <a:off x="8818722" y="681514"/>
            <a:ext cx="1665326" cy="1090274"/>
          </a:xfrm>
          <a:prstGeom prst="rect">
            <a:avLst/>
          </a:prstGeom>
          <a:noFill/>
          <a:ln>
            <a:noFill/>
          </a:ln>
        </p:spPr>
      </p:pic>
    </p:spTree>
    <p:extLst>
      <p:ext uri="{BB962C8B-B14F-4D97-AF65-F5344CB8AC3E}">
        <p14:creationId xmlns:p14="http://schemas.microsoft.com/office/powerpoint/2010/main" val="2213871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ECD4-822D-4424-9B72-5AA6FF6EA3DF}"/>
              </a:ext>
            </a:extLst>
          </p:cNvPr>
          <p:cNvSpPr>
            <a:spLocks noGrp="1"/>
          </p:cNvSpPr>
          <p:nvPr>
            <p:ph type="title"/>
          </p:nvPr>
        </p:nvSpPr>
        <p:spPr/>
        <p:txBody>
          <a:bodyPr/>
          <a:lstStyle/>
          <a:p>
            <a:r>
              <a:rPr lang="en-US" dirty="0"/>
              <a:t>Credit, Thanks &amp; Useful Links</a:t>
            </a:r>
            <a:endParaRPr lang="en-IL" dirty="0"/>
          </a:p>
        </p:txBody>
      </p:sp>
      <p:sp>
        <p:nvSpPr>
          <p:cNvPr id="3" name="Content Placeholder 2">
            <a:extLst>
              <a:ext uri="{FF2B5EF4-FFF2-40B4-BE49-F238E27FC236}">
                <a16:creationId xmlns:a16="http://schemas.microsoft.com/office/drawing/2014/main" id="{E69FBFB9-AEF9-4350-9C8A-B5328063718C}"/>
              </a:ext>
            </a:extLst>
          </p:cNvPr>
          <p:cNvSpPr>
            <a:spLocks noGrp="1"/>
          </p:cNvSpPr>
          <p:nvPr>
            <p:ph idx="1"/>
          </p:nvPr>
        </p:nvSpPr>
        <p:spPr/>
        <p:txBody>
          <a:bodyPr>
            <a:normAutofit/>
          </a:bodyPr>
          <a:lstStyle/>
          <a:p>
            <a:r>
              <a:rPr lang="en-US" dirty="0"/>
              <a:t>Burr Settles  - </a:t>
            </a:r>
          </a:p>
          <a:p>
            <a:pPr lvl="1"/>
            <a:r>
              <a:rPr lang="en-US" sz="1800" dirty="0"/>
              <a:t>Active Learning Survey </a:t>
            </a:r>
            <a:r>
              <a:rPr lang="en-US" sz="1800" dirty="0">
                <a:hlinkClick r:id="rId2"/>
              </a:rPr>
              <a:t>http://burrsettles.com/pub/settles.activelearning.pdf</a:t>
            </a:r>
            <a:endParaRPr lang="en-US" sz="1800" dirty="0"/>
          </a:p>
          <a:p>
            <a:pPr lvl="1"/>
            <a:r>
              <a:rPr lang="en-US" sz="1800" dirty="0"/>
              <a:t>Dualist - </a:t>
            </a:r>
            <a:r>
              <a:rPr lang="en-US" sz="1800" dirty="0">
                <a:hlinkClick r:id="rId3"/>
              </a:rPr>
              <a:t>https://github.com/burrsettles/dualist</a:t>
            </a:r>
            <a:endParaRPr lang="en-US" sz="1800" dirty="0"/>
          </a:p>
          <a:p>
            <a:r>
              <a:rPr lang="en-US" dirty="0"/>
              <a:t>Tal Perry </a:t>
            </a:r>
            <a:br>
              <a:rPr lang="en-US" dirty="0"/>
            </a:br>
            <a:r>
              <a:rPr lang="en-US" sz="1800" dirty="0"/>
              <a:t>(check out </a:t>
            </a:r>
            <a:r>
              <a:rPr lang="en-US" sz="1800" dirty="0">
                <a:hlinkClick r:id="rId4"/>
              </a:rPr>
              <a:t>https://github.com/LightTag/active_learning_example/blob/master/papayas.ipynb</a:t>
            </a:r>
            <a:r>
              <a:rPr lang="en-US" sz="1800" dirty="0"/>
              <a:t>)</a:t>
            </a:r>
          </a:p>
          <a:p>
            <a:r>
              <a:rPr lang="en-US" dirty="0" err="1"/>
              <a:t>Inbal</a:t>
            </a:r>
            <a:r>
              <a:rPr lang="en-US" dirty="0"/>
              <a:t> </a:t>
            </a:r>
            <a:r>
              <a:rPr lang="en-US" dirty="0" err="1"/>
              <a:t>Horev</a:t>
            </a:r>
            <a:r>
              <a:rPr lang="en-US" dirty="0"/>
              <a:t>, </a:t>
            </a:r>
            <a:r>
              <a:rPr lang="en-US" dirty="0" err="1"/>
              <a:t>Yonathan</a:t>
            </a:r>
            <a:r>
              <a:rPr lang="en-US" dirty="0"/>
              <a:t> </a:t>
            </a:r>
            <a:r>
              <a:rPr lang="en-US" dirty="0" err="1"/>
              <a:t>Guttel</a:t>
            </a:r>
            <a:r>
              <a:rPr lang="en-US" dirty="0"/>
              <a:t> and </a:t>
            </a:r>
            <a:r>
              <a:rPr lang="en-US" dirty="0" err="1"/>
              <a:t>Eran</a:t>
            </a:r>
            <a:r>
              <a:rPr lang="en-US" dirty="0"/>
              <a:t> </a:t>
            </a:r>
            <a:r>
              <a:rPr lang="en-US" dirty="0" err="1"/>
              <a:t>Marom</a:t>
            </a:r>
            <a:endParaRPr lang="en-US" dirty="0"/>
          </a:p>
          <a:p>
            <a:r>
              <a:rPr lang="en-US" dirty="0"/>
              <a:t>The DSS team</a:t>
            </a:r>
          </a:p>
          <a:p>
            <a:r>
              <a:rPr lang="en-US" dirty="0"/>
              <a:t>You</a:t>
            </a:r>
            <a:endParaRPr lang="en-IL" dirty="0"/>
          </a:p>
        </p:txBody>
      </p:sp>
    </p:spTree>
    <p:extLst>
      <p:ext uri="{BB962C8B-B14F-4D97-AF65-F5344CB8AC3E}">
        <p14:creationId xmlns:p14="http://schemas.microsoft.com/office/powerpoint/2010/main" val="2132000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p:nvPr/>
        </p:nvSpPr>
        <p:spPr>
          <a:xfrm>
            <a:off x="0" y="0"/>
            <a:ext cx="7397600" cy="6858000"/>
          </a:xfrm>
          <a:prstGeom prst="rect">
            <a:avLst/>
          </a:prstGeom>
          <a:solidFill>
            <a:srgbClr val="E9F1F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Shape 113"/>
          <p:cNvSpPr txBox="1"/>
          <p:nvPr/>
        </p:nvSpPr>
        <p:spPr>
          <a:xfrm>
            <a:off x="852000" y="2282633"/>
            <a:ext cx="4253400" cy="1232400"/>
          </a:xfrm>
          <a:prstGeom prst="rect">
            <a:avLst/>
          </a:prstGeom>
          <a:noFill/>
          <a:ln>
            <a:noFill/>
          </a:ln>
        </p:spPr>
        <p:txBody>
          <a:bodyPr spcFirstLastPara="1" wrap="square" lIns="121900" tIns="60933" rIns="121900" bIns="60933" anchor="t" anchorCtr="0">
            <a:noAutofit/>
          </a:bodyPr>
          <a:lstStyle/>
          <a:p>
            <a:pPr defTabSz="1219170">
              <a:lnSpc>
                <a:spcPct val="115000"/>
              </a:lnSpc>
              <a:buClr>
                <a:srgbClr val="000000"/>
              </a:buClr>
            </a:pPr>
            <a:r>
              <a:rPr lang="en-US" sz="4000" b="1" kern="0" dirty="0">
                <a:solidFill>
                  <a:srgbClr val="243542"/>
                </a:solidFill>
                <a:latin typeface="Arial Narrow"/>
                <a:ea typeface="Arial Narrow"/>
                <a:cs typeface="Arial Narrow"/>
                <a:sym typeface="Arial Narrow"/>
              </a:rPr>
              <a:t>Dr. </a:t>
            </a:r>
            <a:r>
              <a:rPr lang="en-US" sz="4000" b="1" kern="0" dirty="0" err="1">
                <a:solidFill>
                  <a:srgbClr val="243542"/>
                </a:solidFill>
                <a:latin typeface="Arial Narrow"/>
                <a:ea typeface="Arial Narrow"/>
                <a:cs typeface="Arial Narrow"/>
                <a:sym typeface="Arial Narrow"/>
              </a:rPr>
              <a:t>Omri</a:t>
            </a:r>
            <a:r>
              <a:rPr lang="en-US" sz="4000" b="1" kern="0" dirty="0">
                <a:solidFill>
                  <a:srgbClr val="243542"/>
                </a:solidFill>
                <a:latin typeface="Arial Narrow"/>
                <a:ea typeface="Arial Narrow"/>
                <a:cs typeface="Arial Narrow"/>
                <a:sym typeface="Arial Narrow"/>
              </a:rPr>
              <a:t> </a:t>
            </a:r>
            <a:r>
              <a:rPr lang="en-US" sz="4000" b="1" kern="0" dirty="0" err="1">
                <a:solidFill>
                  <a:srgbClr val="243542"/>
                </a:solidFill>
                <a:latin typeface="Arial Narrow"/>
                <a:ea typeface="Arial Narrow"/>
                <a:cs typeface="Arial Narrow"/>
                <a:sym typeface="Arial Narrow"/>
              </a:rPr>
              <a:t>Allouche</a:t>
            </a:r>
            <a:endParaRPr sz="4000" kern="0" dirty="0">
              <a:solidFill>
                <a:srgbClr val="243542"/>
              </a:solidFill>
              <a:latin typeface="Arial Narrow"/>
              <a:ea typeface="Arial Narrow"/>
              <a:cs typeface="Arial Narrow"/>
              <a:sym typeface="Arial Narrow"/>
            </a:endParaRPr>
          </a:p>
          <a:p>
            <a:pPr defTabSz="1219170">
              <a:lnSpc>
                <a:spcPct val="115000"/>
              </a:lnSpc>
              <a:buClr>
                <a:srgbClr val="000000"/>
              </a:buClr>
            </a:pPr>
            <a:r>
              <a:rPr lang="en-US" sz="2400" kern="0" dirty="0">
                <a:solidFill>
                  <a:srgbClr val="6F818E"/>
                </a:solidFill>
                <a:latin typeface="Arial Narrow"/>
                <a:ea typeface="Arial Narrow"/>
                <a:cs typeface="Arial Narrow"/>
                <a:sym typeface="Arial Narrow"/>
              </a:rPr>
              <a:t>Head of Research</a:t>
            </a:r>
            <a:r>
              <a:rPr lang="en" sz="2400" kern="0" dirty="0">
                <a:solidFill>
                  <a:srgbClr val="6F818E"/>
                </a:solidFill>
                <a:latin typeface="Arial Narrow"/>
                <a:ea typeface="Arial Narrow"/>
                <a:cs typeface="Arial Narrow"/>
                <a:sym typeface="Arial Narrow"/>
              </a:rPr>
              <a:t>, Gong.io</a:t>
            </a:r>
          </a:p>
          <a:p>
            <a:pPr defTabSz="1219170">
              <a:lnSpc>
                <a:spcPct val="115000"/>
              </a:lnSpc>
              <a:buClr>
                <a:srgbClr val="000000"/>
              </a:buClr>
            </a:pPr>
            <a:r>
              <a:rPr lang="en" sz="2400" kern="0" dirty="0">
                <a:solidFill>
                  <a:schemeClr val="bg1">
                    <a:lumMod val="65000"/>
                  </a:schemeClr>
                </a:solidFill>
                <a:latin typeface="Arial Narrow"/>
                <a:sym typeface="Arial Narrow"/>
              </a:rPr>
              <a:t>Teacher, Bar Ilan University</a:t>
            </a:r>
            <a:endParaRPr sz="2400" kern="0" dirty="0">
              <a:solidFill>
                <a:schemeClr val="bg1">
                  <a:lumMod val="65000"/>
                </a:schemeClr>
              </a:solidFill>
              <a:latin typeface="Arial Narrow"/>
              <a:sym typeface="Arial Narrow"/>
            </a:endParaRPr>
          </a:p>
        </p:txBody>
      </p:sp>
      <p:pic>
        <p:nvPicPr>
          <p:cNvPr id="114" name="Shape 114"/>
          <p:cNvPicPr preferRelativeResize="0"/>
          <p:nvPr/>
        </p:nvPicPr>
        <p:blipFill rotWithShape="1">
          <a:blip r:embed="rId3">
            <a:alphaModFix/>
          </a:blip>
          <a:srcRect l="278" r="268"/>
          <a:stretch/>
        </p:blipFill>
        <p:spPr>
          <a:xfrm>
            <a:off x="918675" y="4016281"/>
            <a:ext cx="1009000" cy="710041"/>
          </a:xfrm>
          <a:prstGeom prst="rect">
            <a:avLst/>
          </a:prstGeom>
          <a:noFill/>
          <a:ln>
            <a:noFill/>
          </a:ln>
        </p:spPr>
      </p:pic>
      <p:sp>
        <p:nvSpPr>
          <p:cNvPr id="115" name="Shape 115"/>
          <p:cNvSpPr txBox="1">
            <a:spLocks noGrp="1"/>
          </p:cNvSpPr>
          <p:nvPr>
            <p:ph type="sldNum" idx="12"/>
          </p:nvPr>
        </p:nvSpPr>
        <p:spPr>
          <a:xfrm>
            <a:off x="110934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BCCBD7"/>
                </a:solidFill>
                <a:latin typeface="Arial Narrow"/>
                <a:ea typeface="Arial Narrow"/>
                <a:cs typeface="Arial Narrow"/>
                <a:sym typeface="Arial Narrow"/>
              </a:rPr>
              <a:pPr defTabSz="1219170">
                <a:buClr>
                  <a:srgbClr val="000000"/>
                </a:buClr>
              </a:pPr>
              <a:t>5</a:t>
            </a:fld>
            <a:endParaRPr kern="0">
              <a:solidFill>
                <a:srgbClr val="BCCBD7"/>
              </a:solidFill>
              <a:latin typeface="Arial Narrow"/>
              <a:ea typeface="Arial Narrow"/>
              <a:cs typeface="Arial Narrow"/>
              <a:sym typeface="Arial Narrow"/>
            </a:endParaRPr>
          </a:p>
        </p:txBody>
      </p:sp>
      <p:pic>
        <p:nvPicPr>
          <p:cNvPr id="8" name="Picture 7">
            <a:extLst>
              <a:ext uri="{FF2B5EF4-FFF2-40B4-BE49-F238E27FC236}">
                <a16:creationId xmlns:a16="http://schemas.microsoft.com/office/drawing/2014/main" id="{0BCCEC34-8A9F-48FE-860A-571FF58670DF}"/>
              </a:ext>
            </a:extLst>
          </p:cNvPr>
          <p:cNvPicPr>
            <a:picLocks noChangeAspect="1"/>
          </p:cNvPicPr>
          <p:nvPr/>
        </p:nvPicPr>
        <p:blipFill rotWithShape="1">
          <a:blip r:embed="rId4"/>
          <a:srcRect l="50000" t="30583" r="23208" b="18338"/>
          <a:stretch/>
        </p:blipFill>
        <p:spPr>
          <a:xfrm>
            <a:off x="7396127" y="0"/>
            <a:ext cx="4795873" cy="6858000"/>
          </a:xfrm>
          <a:prstGeom prst="rect">
            <a:avLst/>
          </a:prstGeom>
        </p:spPr>
      </p:pic>
    </p:spTree>
    <p:extLst>
      <p:ext uri="{BB962C8B-B14F-4D97-AF65-F5344CB8AC3E}">
        <p14:creationId xmlns:p14="http://schemas.microsoft.com/office/powerpoint/2010/main" val="1886345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4100" name="Picture 4" descr="(Photo: Paramount Pictures)">
            <a:extLst>
              <a:ext uri="{FF2B5EF4-FFF2-40B4-BE49-F238E27FC236}">
                <a16:creationId xmlns:a16="http://schemas.microsoft.com/office/drawing/2014/main" id="{E70D5108-F8BC-4848-AD28-025D49B787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35" y="0"/>
            <a:ext cx="1304215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32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a:stretch/>
        </p:blipFill>
        <p:spPr>
          <a:xfrm>
            <a:off x="1555400" y="2488667"/>
            <a:ext cx="9081200" cy="1880667"/>
          </a:xfrm>
          <a:prstGeom prst="rect">
            <a:avLst/>
          </a:prstGeom>
          <a:noFill/>
          <a:ln>
            <a:noFill/>
          </a:ln>
        </p:spPr>
      </p:pic>
      <p:sp>
        <p:nvSpPr>
          <p:cNvPr id="165" name="Shape 165"/>
          <p:cNvSpPr txBox="1"/>
          <p:nvPr/>
        </p:nvSpPr>
        <p:spPr>
          <a:xfrm>
            <a:off x="2684424" y="3202017"/>
            <a:ext cx="731600" cy="1027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6400" kern="0">
                <a:solidFill>
                  <a:srgbClr val="45485D"/>
                </a:solidFill>
                <a:latin typeface="Muli Black"/>
                <a:ea typeface="Muli Black"/>
                <a:cs typeface="Muli Black"/>
                <a:sym typeface="Muli Black"/>
              </a:rPr>
              <a:t>,</a:t>
            </a:r>
            <a:endParaRPr sz="6400" kern="0">
              <a:solidFill>
                <a:srgbClr val="45485D"/>
              </a:solidFill>
              <a:latin typeface="Muli Black"/>
              <a:ea typeface="Muli Black"/>
              <a:cs typeface="Muli Black"/>
              <a:sym typeface="Muli Black"/>
            </a:endParaRPr>
          </a:p>
        </p:txBody>
      </p:sp>
      <p:sp>
        <p:nvSpPr>
          <p:cNvPr id="166" name="Shape 166"/>
          <p:cNvSpPr txBox="1"/>
          <p:nvPr/>
        </p:nvSpPr>
        <p:spPr>
          <a:xfrm>
            <a:off x="6471503" y="3202017"/>
            <a:ext cx="731600" cy="10272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6400" kern="0">
                <a:solidFill>
                  <a:srgbClr val="45485D"/>
                </a:solidFill>
                <a:latin typeface="Muli Black"/>
                <a:ea typeface="Muli Black"/>
                <a:cs typeface="Muli Black"/>
                <a:sym typeface="Muli Black"/>
              </a:rPr>
              <a:t>,</a:t>
            </a:r>
            <a:endParaRPr sz="6400" kern="0">
              <a:solidFill>
                <a:srgbClr val="45485D"/>
              </a:solidFill>
              <a:latin typeface="Muli Black"/>
              <a:ea typeface="Muli Black"/>
              <a:cs typeface="Muli Black"/>
              <a:sym typeface="Muli Black"/>
            </a:endParaRPr>
          </a:p>
        </p:txBody>
      </p:sp>
      <p:sp>
        <p:nvSpPr>
          <p:cNvPr id="8" name="Title 7">
            <a:extLst>
              <a:ext uri="{FF2B5EF4-FFF2-40B4-BE49-F238E27FC236}">
                <a16:creationId xmlns:a16="http://schemas.microsoft.com/office/drawing/2014/main" id="{09302C12-3D53-46AA-BFD8-FBB789B9B429}"/>
              </a:ext>
            </a:extLst>
          </p:cNvPr>
          <p:cNvSpPr>
            <a:spLocks noGrp="1"/>
          </p:cNvSpPr>
          <p:nvPr>
            <p:ph type="title"/>
          </p:nvPr>
        </p:nvSpPr>
        <p:spPr/>
        <p:txBody>
          <a:bodyPr/>
          <a:lstStyle/>
          <a:p>
            <a:endParaRPr lang="en-IL"/>
          </a:p>
        </p:txBody>
      </p:sp>
      <p:sp>
        <p:nvSpPr>
          <p:cNvPr id="9" name="Text Placeholder 8">
            <a:extLst>
              <a:ext uri="{FF2B5EF4-FFF2-40B4-BE49-F238E27FC236}">
                <a16:creationId xmlns:a16="http://schemas.microsoft.com/office/drawing/2014/main" id="{46B7CEEF-E702-41DE-B17C-BA6EBB0FE9A4}"/>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2071463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p:nvPr/>
        </p:nvSpPr>
        <p:spPr>
          <a:xfrm>
            <a:off x="1558900" y="2392267"/>
            <a:ext cx="1570400" cy="1570400"/>
          </a:xfrm>
          <a:prstGeom prst="ellipse">
            <a:avLst/>
          </a:prstGeom>
          <a:solidFill>
            <a:srgbClr val="EFF5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 name="Shape 172"/>
          <p:cNvSpPr txBox="1"/>
          <p:nvPr/>
        </p:nvSpPr>
        <p:spPr>
          <a:xfrm>
            <a:off x="1441100" y="4264867"/>
            <a:ext cx="1806000" cy="462000"/>
          </a:xfrm>
          <a:prstGeom prst="rect">
            <a:avLst/>
          </a:prstGeom>
          <a:no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1867" b="1" kern="0">
                <a:solidFill>
                  <a:srgbClr val="243542"/>
                </a:solidFill>
                <a:latin typeface="Arial Narrow"/>
                <a:ea typeface="Arial Narrow"/>
                <a:cs typeface="Arial Narrow"/>
                <a:sym typeface="Arial Narrow"/>
              </a:rPr>
              <a:t>Record</a:t>
            </a:r>
            <a:endParaRPr sz="1867" b="1" kern="0">
              <a:solidFill>
                <a:srgbClr val="243542"/>
              </a:solidFill>
              <a:latin typeface="Arial Narrow"/>
              <a:ea typeface="Arial Narrow"/>
              <a:cs typeface="Arial Narrow"/>
              <a:sym typeface="Arial Narrow"/>
            </a:endParaRPr>
          </a:p>
        </p:txBody>
      </p:sp>
      <p:pic>
        <p:nvPicPr>
          <p:cNvPr id="173" name="Shape 173"/>
          <p:cNvPicPr preferRelativeResize="0"/>
          <p:nvPr/>
        </p:nvPicPr>
        <p:blipFill>
          <a:blip r:embed="rId3">
            <a:alphaModFix/>
          </a:blip>
          <a:stretch>
            <a:fillRect/>
          </a:stretch>
        </p:blipFill>
        <p:spPr>
          <a:xfrm>
            <a:off x="2132884" y="2797267"/>
            <a:ext cx="422435" cy="760400"/>
          </a:xfrm>
          <a:prstGeom prst="rect">
            <a:avLst/>
          </a:prstGeom>
          <a:noFill/>
          <a:ln>
            <a:noFill/>
          </a:ln>
        </p:spPr>
      </p:pic>
      <p:sp>
        <p:nvSpPr>
          <p:cNvPr id="174" name="Shape 174"/>
          <p:cNvSpPr/>
          <p:nvPr/>
        </p:nvSpPr>
        <p:spPr>
          <a:xfrm>
            <a:off x="5310800" y="2392267"/>
            <a:ext cx="1570400" cy="1570400"/>
          </a:xfrm>
          <a:prstGeom prst="ellipse">
            <a:avLst/>
          </a:prstGeom>
          <a:solidFill>
            <a:srgbClr val="EFF5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 name="Shape 175"/>
          <p:cNvSpPr txBox="1"/>
          <p:nvPr/>
        </p:nvSpPr>
        <p:spPr>
          <a:xfrm>
            <a:off x="5193000" y="4264867"/>
            <a:ext cx="1806000" cy="462000"/>
          </a:xfrm>
          <a:prstGeom prst="rect">
            <a:avLst/>
          </a:prstGeom>
          <a:no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1867" b="1" kern="0">
                <a:solidFill>
                  <a:srgbClr val="243542"/>
                </a:solidFill>
                <a:latin typeface="Arial Narrow"/>
                <a:ea typeface="Arial Narrow"/>
                <a:cs typeface="Arial Narrow"/>
                <a:sym typeface="Arial Narrow"/>
              </a:rPr>
              <a:t>Transcribe</a:t>
            </a:r>
            <a:endParaRPr sz="1867" b="1" kern="0">
              <a:solidFill>
                <a:srgbClr val="243542"/>
              </a:solidFill>
              <a:latin typeface="Arial Narrow"/>
              <a:ea typeface="Arial Narrow"/>
              <a:cs typeface="Arial Narrow"/>
              <a:sym typeface="Arial Narrow"/>
            </a:endParaRPr>
          </a:p>
        </p:txBody>
      </p:sp>
      <p:sp>
        <p:nvSpPr>
          <p:cNvPr id="176" name="Shape 176"/>
          <p:cNvSpPr/>
          <p:nvPr/>
        </p:nvSpPr>
        <p:spPr>
          <a:xfrm>
            <a:off x="9062700" y="2392267"/>
            <a:ext cx="1570400" cy="1570400"/>
          </a:xfrm>
          <a:prstGeom prst="ellipse">
            <a:avLst/>
          </a:prstGeom>
          <a:solidFill>
            <a:srgbClr val="EFF5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Shape 177"/>
          <p:cNvSpPr txBox="1"/>
          <p:nvPr/>
        </p:nvSpPr>
        <p:spPr>
          <a:xfrm>
            <a:off x="8944900" y="4264867"/>
            <a:ext cx="1806000" cy="462000"/>
          </a:xfrm>
          <a:prstGeom prst="rect">
            <a:avLst/>
          </a:prstGeom>
          <a:noFill/>
          <a:ln>
            <a:noFill/>
          </a:ln>
        </p:spPr>
        <p:txBody>
          <a:bodyPr spcFirstLastPara="1" wrap="square" lIns="121900" tIns="121900" rIns="121900" bIns="121900" anchor="t" anchorCtr="0">
            <a:noAutofit/>
          </a:bodyPr>
          <a:lstStyle/>
          <a:p>
            <a:pPr algn="ctr" defTabSz="1219170">
              <a:lnSpc>
                <a:spcPct val="115000"/>
              </a:lnSpc>
              <a:spcAft>
                <a:spcPts val="2133"/>
              </a:spcAft>
              <a:buClr>
                <a:srgbClr val="000000"/>
              </a:buClr>
            </a:pPr>
            <a:r>
              <a:rPr lang="en" sz="1867" b="1" kern="0">
                <a:solidFill>
                  <a:srgbClr val="243542"/>
                </a:solidFill>
                <a:latin typeface="Arial Narrow"/>
                <a:ea typeface="Arial Narrow"/>
                <a:cs typeface="Arial Narrow"/>
                <a:sym typeface="Arial Narrow"/>
              </a:rPr>
              <a:t>Analyze</a:t>
            </a:r>
            <a:endParaRPr sz="1867" b="1" kern="0">
              <a:solidFill>
                <a:srgbClr val="243542"/>
              </a:solidFill>
              <a:latin typeface="Arial Narrow"/>
              <a:ea typeface="Arial Narrow"/>
              <a:cs typeface="Arial Narrow"/>
              <a:sym typeface="Arial Narrow"/>
            </a:endParaRPr>
          </a:p>
        </p:txBody>
      </p:sp>
      <p:pic>
        <p:nvPicPr>
          <p:cNvPr id="178" name="Shape 178"/>
          <p:cNvPicPr preferRelativeResize="0"/>
          <p:nvPr/>
        </p:nvPicPr>
        <p:blipFill>
          <a:blip r:embed="rId4">
            <a:alphaModFix/>
          </a:blip>
          <a:stretch>
            <a:fillRect/>
          </a:stretch>
        </p:blipFill>
        <p:spPr>
          <a:xfrm>
            <a:off x="9510467" y="2840033"/>
            <a:ext cx="674867" cy="674867"/>
          </a:xfrm>
          <a:prstGeom prst="rect">
            <a:avLst/>
          </a:prstGeom>
          <a:noFill/>
          <a:ln>
            <a:noFill/>
          </a:ln>
        </p:spPr>
      </p:pic>
      <p:pic>
        <p:nvPicPr>
          <p:cNvPr id="179" name="Shape 179"/>
          <p:cNvPicPr preferRelativeResize="0"/>
          <p:nvPr/>
        </p:nvPicPr>
        <p:blipFill>
          <a:blip r:embed="rId5">
            <a:alphaModFix/>
          </a:blip>
          <a:stretch>
            <a:fillRect/>
          </a:stretch>
        </p:blipFill>
        <p:spPr>
          <a:xfrm>
            <a:off x="5816400" y="2849257"/>
            <a:ext cx="559200" cy="656443"/>
          </a:xfrm>
          <a:prstGeom prst="rect">
            <a:avLst/>
          </a:prstGeom>
          <a:noFill/>
          <a:ln>
            <a:noFill/>
          </a:ln>
        </p:spPr>
      </p:pic>
      <p:sp>
        <p:nvSpPr>
          <p:cNvPr id="5" name="Title 4">
            <a:extLst>
              <a:ext uri="{FF2B5EF4-FFF2-40B4-BE49-F238E27FC236}">
                <a16:creationId xmlns:a16="http://schemas.microsoft.com/office/drawing/2014/main" id="{91374080-0F03-4819-AF5E-0FCE8E1240AF}"/>
              </a:ext>
            </a:extLst>
          </p:cNvPr>
          <p:cNvSpPr>
            <a:spLocks noGrp="1"/>
          </p:cNvSpPr>
          <p:nvPr>
            <p:ph type="title"/>
          </p:nvPr>
        </p:nvSpPr>
        <p:spPr/>
        <p:txBody>
          <a:bodyPr/>
          <a:lstStyle/>
          <a:p>
            <a:endParaRPr lang="en-IL"/>
          </a:p>
        </p:txBody>
      </p:sp>
      <p:sp>
        <p:nvSpPr>
          <p:cNvPr id="6" name="Text Placeholder 5">
            <a:extLst>
              <a:ext uri="{FF2B5EF4-FFF2-40B4-BE49-F238E27FC236}">
                <a16:creationId xmlns:a16="http://schemas.microsoft.com/office/drawing/2014/main" id="{ACFD82CA-EDE5-4178-942D-62E379F01CB8}"/>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3809124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gong.io/wp-content/themes/tg/2017/img/resources/overvie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42" y="-17797"/>
            <a:ext cx="12480444" cy="6651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C0A550A-8647-4ED5-9512-9170D11979EB}"/>
              </a:ext>
            </a:extLst>
          </p:cNvPr>
          <p:cNvSpPr>
            <a:spLocks noGrp="1"/>
          </p:cNvSpPr>
          <p:nvPr>
            <p:ph type="title"/>
          </p:nvPr>
        </p:nvSpPr>
        <p:spPr/>
        <p:txBody>
          <a:bodyPr/>
          <a:lstStyle/>
          <a:p>
            <a:endParaRPr lang="en-IL"/>
          </a:p>
        </p:txBody>
      </p:sp>
      <p:sp>
        <p:nvSpPr>
          <p:cNvPr id="7" name="Text Placeholder 6">
            <a:extLst>
              <a:ext uri="{FF2B5EF4-FFF2-40B4-BE49-F238E27FC236}">
                <a16:creationId xmlns:a16="http://schemas.microsoft.com/office/drawing/2014/main" id="{11375775-49DC-4CD1-819A-3F97E9444C81}"/>
              </a:ext>
            </a:extLst>
          </p:cNvPr>
          <p:cNvSpPr>
            <a:spLocks noGrp="1"/>
          </p:cNvSpPr>
          <p:nvPr>
            <p:ph type="body" idx="4294967295"/>
          </p:nvPr>
        </p:nvSpPr>
        <p:spPr>
          <a:xfrm>
            <a:off x="609600" y="1463039"/>
            <a:ext cx="10972800" cy="4783377"/>
          </a:xfrm>
        </p:spPr>
        <p:txBody>
          <a:bodyPr/>
          <a:lstStyle/>
          <a:p>
            <a:endParaRPr lang="en-IL"/>
          </a:p>
        </p:txBody>
      </p:sp>
    </p:spTree>
    <p:extLst>
      <p:ext uri="{BB962C8B-B14F-4D97-AF65-F5344CB8AC3E}">
        <p14:creationId xmlns:p14="http://schemas.microsoft.com/office/powerpoint/2010/main" val="1226465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1308</Words>
  <Application>Microsoft Office PowerPoint</Application>
  <PresentationFormat>Widescreen</PresentationFormat>
  <Paragraphs>212</Paragraphs>
  <Slides>38</Slides>
  <Notes>18</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38</vt:i4>
      </vt:variant>
    </vt:vector>
  </HeadingPairs>
  <TitlesOfParts>
    <vt:vector size="49" baseType="lpstr">
      <vt:lpstr>Arial</vt:lpstr>
      <vt:lpstr>Arial Narrow</vt:lpstr>
      <vt:lpstr>Calibri</vt:lpstr>
      <vt:lpstr>Muli Black</vt:lpstr>
      <vt:lpstr>Open Sans</vt:lpstr>
      <vt:lpstr>Quattrocento Sans</vt:lpstr>
      <vt:lpstr>Roboto</vt:lpstr>
      <vt:lpstr>Roboto Light</vt:lpstr>
      <vt:lpstr>Times New Roman</vt:lpstr>
      <vt:lpstr>Simple Light</vt:lpstr>
      <vt:lpstr>1_Simple Light</vt:lpstr>
      <vt:lpstr>Achieve More with Less using  Active Learning &amp; Guided Search </vt:lpstr>
      <vt:lpstr>Active Learning Omri Allouche</vt:lpstr>
      <vt:lpstr>PowerPoint Presentation</vt:lpstr>
      <vt:lpstr>Credit, Thanks &amp; Useful Links</vt:lpstr>
      <vt:lpstr>PowerPoint Presentation</vt:lpstr>
      <vt:lpstr>PowerPoint Presentation</vt:lpstr>
      <vt:lpstr>PowerPoint Presentation</vt:lpstr>
      <vt:lpstr>PowerPoint Presentation</vt:lpstr>
      <vt:lpstr>PowerPoint Presentation</vt:lpstr>
      <vt:lpstr>Teaching Machines is an Expensive Business…</vt:lpstr>
      <vt:lpstr>Action Items Detection</vt:lpstr>
      <vt:lpstr>Action Items Detection</vt:lpstr>
      <vt:lpstr>Concepts rooted in other Machine Learning concepts</vt:lpstr>
      <vt:lpstr>Concepts rooted in other Machine Learning concepts</vt:lpstr>
      <vt:lpstr>Video Frame Classification</vt:lpstr>
      <vt:lpstr>PowerPoint Presentation</vt:lpstr>
      <vt:lpstr>CrowdFlower changes its name to Figure Eight</vt:lpstr>
      <vt:lpstr>PowerPoint Presentation</vt:lpstr>
      <vt:lpstr>Active Learning – Basic Framework</vt:lpstr>
      <vt:lpstr>Stream-Based Selective Sampling</vt:lpstr>
      <vt:lpstr>Membership Query Synthesis</vt:lpstr>
      <vt:lpstr>Pool-based Sampling</vt:lpstr>
      <vt:lpstr>Active Learning Methods</vt:lpstr>
      <vt:lpstr>PowerPoint Presentation</vt:lpstr>
      <vt:lpstr>Active Learning Methods</vt:lpstr>
      <vt:lpstr>Active Learning Methods</vt:lpstr>
      <vt:lpstr>Active Learning Methods </vt:lpstr>
      <vt:lpstr>Using Unlabeled Data</vt:lpstr>
      <vt:lpstr>Active Learning Theory</vt:lpstr>
      <vt:lpstr>Today’s Agenda – Active Learning Part</vt:lpstr>
      <vt:lpstr>Today’s Agenda – Active Learning Part</vt:lpstr>
      <vt:lpstr>PowerPoint Presentation</vt:lpstr>
      <vt:lpstr>Criticism against Active Learning</vt:lpstr>
      <vt:lpstr>Proactive Learning</vt:lpstr>
      <vt:lpstr>When Active Learning is a Bad Choice</vt:lpstr>
      <vt:lpstr>Why Active Learning didn’t Take Off</vt:lpstr>
      <vt:lpstr>Suggested Workflow</vt:lpstr>
      <vt:lpstr>Time for more coffee!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Data Mining is Turning the Art of Sales into a Learnable Science And what we learned from analyzing 1M sales conversations with AI...</dc:title>
  <dc:creator>Omri Allouche</dc:creator>
  <cp:lastModifiedBy>Omri Allouche</cp:lastModifiedBy>
  <cp:revision>108</cp:revision>
  <dcterms:created xsi:type="dcterms:W3CDTF">2018-05-06T10:02:47Z</dcterms:created>
  <dcterms:modified xsi:type="dcterms:W3CDTF">2018-05-27T05:00:42Z</dcterms:modified>
</cp:coreProperties>
</file>